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44"/>
  </p:notesMasterIdLst>
  <p:sldIdLst>
    <p:sldId id="256" r:id="rId5"/>
    <p:sldId id="320" r:id="rId6"/>
    <p:sldId id="338" r:id="rId7"/>
    <p:sldId id="263" r:id="rId8"/>
    <p:sldId id="305" r:id="rId9"/>
    <p:sldId id="264" r:id="rId10"/>
    <p:sldId id="265" r:id="rId11"/>
    <p:sldId id="268" r:id="rId12"/>
    <p:sldId id="269" r:id="rId13"/>
    <p:sldId id="270" r:id="rId14"/>
    <p:sldId id="271" r:id="rId15"/>
    <p:sldId id="324" r:id="rId16"/>
    <p:sldId id="325" r:id="rId17"/>
    <p:sldId id="308" r:id="rId18"/>
    <p:sldId id="326" r:id="rId19"/>
    <p:sldId id="327" r:id="rId20"/>
    <p:sldId id="311" r:id="rId21"/>
    <p:sldId id="328" r:id="rId22"/>
    <p:sldId id="329" r:id="rId23"/>
    <p:sldId id="331" r:id="rId24"/>
    <p:sldId id="332" r:id="rId25"/>
    <p:sldId id="336" r:id="rId26"/>
    <p:sldId id="283" r:id="rId27"/>
    <p:sldId id="286" r:id="rId28"/>
    <p:sldId id="315" r:id="rId29"/>
    <p:sldId id="292" r:id="rId30"/>
    <p:sldId id="293" r:id="rId31"/>
    <p:sldId id="294" r:id="rId32"/>
    <p:sldId id="299" r:id="rId33"/>
    <p:sldId id="300" r:id="rId34"/>
    <p:sldId id="339" r:id="rId35"/>
    <p:sldId id="340" r:id="rId36"/>
    <p:sldId id="302" r:id="rId37"/>
    <p:sldId id="303" r:id="rId38"/>
    <p:sldId id="333" r:id="rId39"/>
    <p:sldId id="334" r:id="rId40"/>
    <p:sldId id="296" r:id="rId41"/>
    <p:sldId id="297" r:id="rId42"/>
    <p:sldId id="298" r:id="rId43"/>
  </p:sldIdLst>
  <p:sldSz cx="9144000" cy="5143500" type="screen16x9"/>
  <p:notesSz cx="6858000" cy="9144000"/>
  <p:embeddedFontLst>
    <p:embeddedFont>
      <p:font typeface="Helvetica Neue" panose="020B0604020202020204" charset="0"/>
      <p:regular r:id="rId45"/>
      <p:bold r:id="rId46"/>
      <p:italic r:id="rId47"/>
      <p:boldItalic r:id="rId48"/>
    </p:embeddedFont>
    <p:embeddedFont>
      <p:font typeface="Lato" panose="020F0502020204030203" pitchFamily="3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Proxima Nova" panose="020B0604020202020204"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Roboto Light" panose="02000000000000000000" pitchFamily="2" charset="0"/>
      <p:regular r:id="rId65"/>
      <p:italic r:id="rId66"/>
    </p:embeddedFont>
    <p:embeddedFont>
      <p:font typeface="Roboto Thin" panose="02000000000000000000" pitchFamily="2" charset="0"/>
      <p:regular r:id="rId67"/>
      <p:italic r:id="rId68"/>
    </p:embeddedFont>
    <p:embeddedFont>
      <p:font typeface="Segoe UI" panose="020B0502040204020203"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9052AD-7B9A-4F91-AD0E-7B992C2C1CA1}" v="19" dt="2024-02-07T10:17:17.385"/>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9443" autoAdjust="0"/>
  </p:normalViewPr>
  <p:slideViewPr>
    <p:cSldViewPr snapToGrid="0">
      <p:cViewPr varScale="1">
        <p:scale>
          <a:sx n="109" d="100"/>
          <a:sy n="109" d="100"/>
        </p:scale>
        <p:origin x="734"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1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27.fntdata"/><Relationship Id="rId2" Type="http://schemas.openxmlformats.org/officeDocument/2006/relationships/customXml" Target="../customXml/item2.xml"/><Relationship Id="rId29"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11:47:41.858"/>
    </inkml:context>
    <inkml:brush xml:id="br0">
      <inkml:brushProperty name="width" value="0.35" units="cm"/>
      <inkml:brushProperty name="height" value="0.35" units="cm"/>
      <inkml:brushProperty name="color" value="#FFFFFF"/>
    </inkml:brush>
  </inkml:definitions>
  <inkml:trace contextRef="#ctx0" brushRef="#br0">9964 83 24575,'-7'1'0,"-1"0"0,1 0 0,0 1 0,0 0 0,-11 6 0,-11 2 0,-15-2 0,1-2 0,-1-3 0,0 0 0,-68-7 0,13 2 0,34 2 0,0-3 0,-108-17 0,104 6 0,-1 4 0,-128-3 0,49 12 0,-161 4 0,210 6 0,-40 2 0,-832-12 0,936-1 0,-39-6 0,-34-2 0,-545 10 0,636 2 0,0 0 0,0 0 0,0 2 0,-19 6 0,18-5 0,-1 0 0,1-1 0,-25 2 0,-134 8 0,-20 3 0,141-12 0,-60-3 0,62-2 0,-69 8 0,9 2 0,-179-6 0,157-6 0,-9-8 0,-2-1 0,-69 0 0,88 2 0,-153 8 0,118 4 0,-365-3 0,498-2 0,-41-6 0,-23-2 0,-62-5 0,157 15 0,-78-6 0,-125 6 0,86 2 0,-143 13 0,179-9 0,-142-8 0,145-7 0,-149-34 0,43 4 0,123 33 0,-1 2 0,-85 5 0,41 1 0,47 1 0,1 3 0,-80 17 0,19-2 0,78-17 0,-52 0 0,57-5 0,1 3 0,-45 7 0,-40 15 0,86-20 0,25-3 0,0-1 0,0 2 0,0-1 0,0 1 0,0 1 0,0 0 0,1 0 0,0 0 0,-1 1 0,-9 7 0,13-8 0,-9 7 0,1 0 0,0 0 0,-15 17 0,24-23 0,1 0 0,-1 1 0,1 0 0,0 0 0,0 0 0,1 0 0,-1 0 0,1 1 0,0-1 0,1 0 0,0 1 0,-1 0 0,1 9 0,1-14 0,-1 1 0,2 0 0,-1-1 0,0 1 0,0 0 0,0-1 0,1 1 0,-1 0 0,1-1 0,-1 1 0,1-1 0,0 1 0,0-1 0,-1 1 0,1-1 0,0 1 0,0-1 0,1 0 0,1 2 0,0 0 0,0-1 0,0 0 0,1 0 0,-1 0 0,1 0 0,-1-1 0,1 1 0,5 0 0,7 2 0,0-2 0,1 0 0,19 0 0,-30-2 0,21 1 0,-2-1 0,0 2 0,0 0 0,-1 1 0,42 12 0,-28-5 0,0-1 0,1-2 0,74 5 0,123-12 0,-107-2 0,128 22 0,8-1 0,-70-20-1365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107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8, BUT SHOULD BE UPDATED REGULARLY</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link your evidence to each of the Intended Learning Outcomes of this block.</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007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947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554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244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584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8</a:t>
            </a:r>
            <a:endParaRPr dirty="0"/>
          </a:p>
          <a:p>
            <a:pPr marL="0" lvl="0" indent="0" algn="l" rtl="0">
              <a:spcBef>
                <a:spcPts val="0"/>
              </a:spcBef>
              <a:spcAft>
                <a:spcPts val="0"/>
              </a:spcAft>
              <a:buNone/>
            </a:pPr>
            <a:r>
              <a:rPr lang="en" dirty="0"/>
              <a:t>Summative reflection on your progress during the block including a critical assessment of everything you did and learned during the block. This is a comprehensive review of everything recorded in Section B.</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US"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2021-22A FGA1.P1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Folder: </a:t>
            </a:r>
            <a:endParaRPr>
              <a:latin typeface="Roboto"/>
              <a:ea typeface="Roboto"/>
              <a:cs typeface="Roboto"/>
              <a:sym typeface="Roboto"/>
            </a:endParaRPr>
          </a:p>
        </p:txBody>
      </p:sp>
    </p:spTree>
    <p:extLst>
      <p:ext uri="{BB962C8B-B14F-4D97-AF65-F5344CB8AC3E}">
        <p14:creationId xmlns:p14="http://schemas.microsoft.com/office/powerpoint/2010/main" val="35578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904638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 id="2147483659"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redaUniversityADSAI/2023-24c-fai1-adsai-PetarPaskalev232725/blob/main/Deliverables/Week_3/W3-Gradient-Descent-232725-Notebook.ipynb"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github.com/BredaUniversityADSAI/2023-24c-fai1-adsai-PetarPaskalev232725/blob/main/Deliverables/Week_3/W3-MLP-From-Scratch-232725-Notebook.ipynb"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redaUniversityADSAI/2023-24c-fai1-adsai-PetarPaskalev232725/blob/main/Deliverables/Week_4/DataLab%20Preparation%20(Week%204%2C%20DataLab%20II%2C%20Thursday).ipynb"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github.com/BredaUniversityADSAI/2023-24c-fai1-adsai-PetarPaskalev232725/blob/main/Deliverables/Week_4/Data_lab_Preparation_Creative%20Brief.ipynb" TargetMode="External"/><Relationship Id="rId4" Type="http://schemas.openxmlformats.org/officeDocument/2006/relationships/hyperlink" Target="https://github.com/BredaUniversityADSAI/2023-24c-fai1-adsai-PetarPaskalev232725/blob/main/Deliverables/Week_4/DataLab_Prepration_I.ipynb"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redaUniversityADSAI/2023-24c-fai1-adsai-PetarPaskalev232725/blob/main/Certificates/CertificateOfCompletion_Design%20Thinking%20Understanding%20the%20Process.pdf"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BredaUniversityADSAI/2023-24c-fai1-adsai-PetarPaskalev232725/blob/main/Certificates/CertificateOfCompletion_Interaction%20Design%20Flow.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redaUniversityADSAI/2023-24c-fai1-adsai-PetarPaskalev232725/blob/main/CreativeBrief_Petar_Paskalev_232725.ipynb"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redaUniversityADSAI/2023-24c-fai1-adsai-PetarPaskalev232725/blob/main/Deliverables/Final_deliverables/Worklog_-_Y1C_2023-24_ADSAI.xlsx"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redaUniversityADSAI/2023-24c-fai1-adsai-PetarPaskalev232725/blob/main/Deliverables/Final_deliverables/Daps_Diagram.drawio"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s://github.com/BredaUniversityADSAI/2023-24c-fai1-adsai-PetarPaskalev232725/blob/main/CreativeBrief_Petar_Paskalev_232725.ipynb"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edubuas-my.sharepoint.com/:f:/g/personal/232725_buas_nl/EjG9K9Oci5RPkEBpzre9K-4BmxU6e2C6U3sjXq7URcmqXQ?e=5bIajZ"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github.com/BredaUniversityADSAI/2023-24c-fai1-adsai-PetarPaskalev232725/blob/main/Deliverables/Final_deliverables/Dark%20Blue%20Artificial%20Intelligence%20Modern%20and%20Futuristic%20Infographic.pdf" TargetMode="External"/><Relationship Id="rId4" Type="http://schemas.openxmlformats.org/officeDocument/2006/relationships/hyperlink" Target="https://github.com/BredaUniversityADSAI/2023-24c-fai1-adsai-PetarPaskalev232725/blob/main/CreativeBrief_Petar_Paskalev_232725.ipynb"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BredaUniversityADSAI/2023-24c-fai1-adsai-PetarPaskalev232725/blob/main/Deliverables/Final_deliverables/Project-Presentation.pptx"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hyperlink" Target="https://github.com/BredaUniversityADSAI/2023-24c-fai1-adsai-PetarPaskalev232725/blob/main/CreativeBrief_Petar_Paskalev_232725.ipynb"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BredaUniversityADSAI/2023-24c-fai1-adsai-PetarPaskalev232725/blob/main/Deliverables/Final_deliverables/Project-Presentation.pptx" TargetMode="External"/><Relationship Id="rId7"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github.com/BredaUniversityADSAI/2023-24c-fai1-adsai-PetarPaskalev232725/blob/main/Video%20for%20the%20wireframe/Untitled%20video%20-%20Made%20with%20Clipchamp.mp4" TargetMode="External"/><Relationship Id="rId5" Type="http://schemas.openxmlformats.org/officeDocument/2006/relationships/hyperlink" Target="https://edubuas-my.sharepoint.com/:f:/g/personal/232725_buas_nl/EjG9K9Oci5RPkEBpzre9K-4BmxU6e2C6U3sjXq7URcmqXQ?e=5bIajZ" TargetMode="External"/><Relationship Id="rId4" Type="http://schemas.openxmlformats.org/officeDocument/2006/relationships/hyperlink" Target="https://github.com/BredaUniversityADSAI/2023-24c-fai1-adsai-PetarPaskalev232725/blob/main/CreativeBrief_Petar_Paskalev_232725.ipynb"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redaUniversityADSAI/2023-24c-fai1-adsai-PetarPaskalev232725/blob/main/Deliverables/Week_2/W2-DL1-MLP-Student-Notebook.ipynb"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github.com/BredaUniversityADSAI/2023-24c-fai1-adsai-PetarPaskalev232725/blob/main/W2-DatalabPrep1.ipynb"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 dirty="0">
                <a:latin typeface="Roboto"/>
                <a:ea typeface="Roboto"/>
                <a:cs typeface="Roboto"/>
                <a:sym typeface="Roboto"/>
              </a:rPr>
              <a:t>Petar Paskalev</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 dirty="0">
                <a:latin typeface="Roboto"/>
                <a:ea typeface="Roboto"/>
                <a:cs typeface="Roboto"/>
                <a:sym typeface="Roboto"/>
              </a:rPr>
              <a:t>232725</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 dirty="0">
                <a:latin typeface="Roboto"/>
                <a:ea typeface="Roboto"/>
                <a:cs typeface="Roboto"/>
                <a:sym typeface="Roboto"/>
              </a:rPr>
              <a:t>YEAR_1_Block_C</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[photo]</a:t>
            </a:r>
            <a:endParaRPr dirty="0"/>
          </a:p>
        </p:txBody>
      </p:sp>
      <p:sp>
        <p:nvSpPr>
          <p:cNvPr id="95" name="Google Shape;95;p12"/>
          <p:cNvSpPr txBox="1">
            <a:spLocks noGrp="1"/>
          </p:cNvSpPr>
          <p:nvPr>
            <p:ph type="subTitle" idx="1"/>
          </p:nvPr>
        </p:nvSpPr>
        <p:spPr>
          <a:xfrm>
            <a:off x="548650" y="2718275"/>
            <a:ext cx="2011800" cy="1260000"/>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 sz="1800" dirty="0">
                <a:solidFill>
                  <a:srgbClr val="434343"/>
                </a:solidFill>
              </a:rPr>
              <a:t>Learning Log </a:t>
            </a:r>
            <a:endParaRPr sz="1800" dirty="0">
              <a:solidFill>
                <a:srgbClr val="434343"/>
              </a:solidFill>
            </a:endParaRPr>
          </a:p>
          <a:p>
            <a:pPr marL="0" lvl="0" indent="0" algn="l" rtl="0">
              <a:lnSpc>
                <a:spcPct val="104000"/>
              </a:lnSpc>
              <a:spcBef>
                <a:spcPts val="800"/>
              </a:spcBef>
              <a:spcAft>
                <a:spcPts val="800"/>
              </a:spcAft>
              <a:buNone/>
            </a:pPr>
            <a:r>
              <a:rPr lang="en" sz="1800" dirty="0">
                <a:solidFill>
                  <a:srgbClr val="434343"/>
                </a:solidFill>
              </a:rPr>
              <a:t>«</a:t>
            </a:r>
            <a:r>
              <a:rPr lang="en" dirty="0">
                <a:solidFill>
                  <a:srgbClr val="434343"/>
                </a:solidFill>
              </a:rPr>
              <a:t>Year 1 </a:t>
            </a:r>
            <a:r>
              <a:rPr lang="en" sz="1800" dirty="0">
                <a:solidFill>
                  <a:srgbClr val="434343"/>
                </a:solidFill>
              </a:rPr>
              <a:t>» «</a:t>
            </a:r>
            <a:r>
              <a:rPr lang="en" dirty="0">
                <a:solidFill>
                  <a:srgbClr val="434343"/>
                </a:solidFill>
              </a:rPr>
              <a:t>Block_C</a:t>
            </a:r>
            <a:r>
              <a:rPr lang="en" sz="1800" dirty="0">
                <a:solidFill>
                  <a:srgbClr val="434343"/>
                </a:solidFill>
              </a:rPr>
              <a:t>» </a:t>
            </a:r>
            <a:endParaRPr sz="1800" dirty="0">
              <a:solidFill>
                <a:srgbClr val="434343"/>
              </a:solidFill>
            </a:endParaRPr>
          </a:p>
        </p:txBody>
      </p:sp>
      <p:sp>
        <p:nvSpPr>
          <p:cNvPr id="96" name="Google Shape;96;p12"/>
          <p:cNvSpPr txBox="1"/>
          <p:nvPr/>
        </p:nvSpPr>
        <p:spPr>
          <a:xfrm>
            <a:off x="-75050" y="4159425"/>
            <a:ext cx="1171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solidFill>
                  <a:srgbClr val="980000"/>
                </a:solidFill>
                <a:latin typeface="Roboto"/>
                <a:ea typeface="Roboto"/>
                <a:cs typeface="Roboto"/>
                <a:sym typeface="Roboto"/>
              </a:rPr>
              <a:t>Design by Marvin Damstra</a:t>
            </a:r>
            <a:endParaRPr sz="600" dirty="0">
              <a:solidFill>
                <a:srgbClr val="980000"/>
              </a:solidFill>
              <a:latin typeface="Roboto"/>
              <a:ea typeface="Roboto"/>
              <a:cs typeface="Roboto"/>
              <a:sym typeface="Roboto"/>
            </a:endParaRPr>
          </a:p>
        </p:txBody>
      </p:sp>
      <p:sp>
        <p:nvSpPr>
          <p:cNvPr id="2" name="TextBox 1">
            <a:extLst>
              <a:ext uri="{FF2B5EF4-FFF2-40B4-BE49-F238E27FC236}">
                <a16:creationId xmlns:a16="http://schemas.microsoft.com/office/drawing/2014/main" id="{F6DF244E-7A68-4325-B7D7-5C2B203F44F9}"/>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8F4A5-71E2-A3AC-75A0-523F00D3D561}"/>
                  </a:ext>
                </a:extLst>
              </p14:cNvPr>
              <p14:cNvContentPartPr/>
              <p14:nvPr/>
            </p14:nvContentPartPr>
            <p14:xfrm>
              <a:off x="1955465" y="4528025"/>
              <a:ext cx="3587040" cy="156960"/>
            </p14:xfrm>
          </p:contentPart>
        </mc:Choice>
        <mc:Fallback xmlns="">
          <p:pic>
            <p:nvPicPr>
              <p:cNvPr id="3" name="Ink 2">
                <a:extLst>
                  <a:ext uri="{FF2B5EF4-FFF2-40B4-BE49-F238E27FC236}">
                    <a16:creationId xmlns:a16="http://schemas.microsoft.com/office/drawing/2014/main" id="{3F68F4A5-71E2-A3AC-75A0-523F00D3D561}"/>
                  </a:ext>
                </a:extLst>
              </p:cNvPr>
              <p:cNvPicPr/>
              <p:nvPr/>
            </p:nvPicPr>
            <p:blipFill>
              <a:blip r:embed="rId4"/>
              <a:stretch>
                <a:fillRect/>
              </a:stretch>
            </p:blipFill>
            <p:spPr>
              <a:xfrm>
                <a:off x="1892465" y="4465385"/>
                <a:ext cx="3712680" cy="282600"/>
              </a:xfrm>
              <a:prstGeom prst="rect">
                <a:avLst/>
              </a:prstGeom>
            </p:spPr>
          </p:pic>
        </mc:Fallback>
      </mc:AlternateContent>
      <p:pic>
        <p:nvPicPr>
          <p:cNvPr id="7" name="Picture 6" descr="A person standing on a sidewalk&#10;&#10;Description automatically generated">
            <a:extLst>
              <a:ext uri="{FF2B5EF4-FFF2-40B4-BE49-F238E27FC236}">
                <a16:creationId xmlns:a16="http://schemas.microsoft.com/office/drawing/2014/main" id="{BDECDE99-60F2-0F7F-DFF1-FF7B0E99EC32}"/>
              </a:ext>
            </a:extLst>
          </p:cNvPr>
          <p:cNvPicPr>
            <a:picLocks noChangeAspect="1"/>
          </p:cNvPicPr>
          <p:nvPr/>
        </p:nvPicPr>
        <p:blipFill>
          <a:blip r:embed="rId5"/>
          <a:stretch>
            <a:fillRect/>
          </a:stretch>
        </p:blipFill>
        <p:spPr>
          <a:xfrm>
            <a:off x="3748985" y="640076"/>
            <a:ext cx="1371601" cy="1371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56540" lvl="0" indent="-228600" algn="l" rtl="0">
              <a:spcBef>
                <a:spcPts val="0"/>
              </a:spcBef>
              <a:spcAft>
                <a:spcPts val="0"/>
              </a:spcAft>
              <a:buSzPts val="1000"/>
              <a:buFont typeface="+mj-lt"/>
              <a:buAutoNum type="arabicPeriod"/>
            </a:pPr>
            <a:r>
              <a:rPr lang="en-US" dirty="0"/>
              <a:t>- Understanding Neural Networks </a:t>
            </a:r>
          </a:p>
          <a:p>
            <a:pPr marL="256540" lvl="0" indent="-228600" algn="l" rtl="0">
              <a:spcBef>
                <a:spcPts val="0"/>
              </a:spcBef>
              <a:spcAft>
                <a:spcPts val="0"/>
              </a:spcAft>
              <a:buSzPts val="1000"/>
              <a:buFont typeface="+mj-lt"/>
              <a:buAutoNum type="arabicPeriod"/>
            </a:pPr>
            <a:r>
              <a:rPr lang="en-US" dirty="0"/>
              <a:t>- Do all of the quizzes and practical assignments on time </a:t>
            </a:r>
          </a:p>
          <a:p>
            <a:pPr marL="256540" lvl="0" indent="-228600" algn="l" rtl="0">
              <a:spcBef>
                <a:spcPts val="0"/>
              </a:spcBef>
              <a:spcAft>
                <a:spcPts val="0"/>
              </a:spcAft>
              <a:buSzPts val="1000"/>
              <a:buFont typeface="+mj-lt"/>
              <a:buAutoNum type="arabicPeriod"/>
            </a:pPr>
            <a:r>
              <a:rPr lang="en-US" dirty="0"/>
              <a:t>- Manage my time in a better way </a:t>
            </a:r>
            <a:endParaRPr dirty="0"/>
          </a:p>
          <a:p>
            <a:pPr marL="182880" lvl="0" indent="-154940" algn="l" rtl="0">
              <a:spcBef>
                <a:spcPts val="0"/>
              </a:spcBef>
              <a:spcAft>
                <a:spcPts val="0"/>
              </a:spcAft>
              <a:buSzPts val="1000"/>
              <a:buChar char="●"/>
            </a:pPr>
            <a:r>
              <a:rPr lang="en" dirty="0"/>
              <a:t>What have you actually been able to do? </a:t>
            </a:r>
          </a:p>
          <a:p>
            <a:pPr marL="199390" lvl="0" indent="-171450" algn="l" rtl="0">
              <a:spcBef>
                <a:spcPts val="0"/>
              </a:spcBef>
              <a:spcAft>
                <a:spcPts val="0"/>
              </a:spcAft>
              <a:buSzPts val="1000"/>
              <a:buFont typeface="Wingdings" panose="05000000000000000000" pitchFamily="2" charset="2"/>
              <a:buChar char="ü"/>
            </a:pPr>
            <a:r>
              <a:rPr lang="en" dirty="0"/>
              <a:t>- I did the practical assignments </a:t>
            </a:r>
          </a:p>
          <a:p>
            <a:pPr marL="199390" lvl="0" indent="-171450" algn="l" rtl="0">
              <a:spcBef>
                <a:spcPts val="0"/>
              </a:spcBef>
              <a:spcAft>
                <a:spcPts val="0"/>
              </a:spcAft>
              <a:buSzPts val="1000"/>
              <a:buFont typeface="Wingdings" panose="05000000000000000000" pitchFamily="2" charset="2"/>
              <a:buChar char="ü"/>
            </a:pPr>
            <a:r>
              <a:rPr lang="en" dirty="0"/>
              <a:t>- Learned how to do MLP from scratch </a:t>
            </a:r>
          </a:p>
          <a:p>
            <a:pPr marL="199390" lvl="0" indent="-171450" algn="l" rtl="0">
              <a:spcBef>
                <a:spcPts val="0"/>
              </a:spcBef>
              <a:spcAft>
                <a:spcPts val="0"/>
              </a:spcAft>
              <a:buSzPts val="1000"/>
              <a:buFont typeface="Wingdings" panose="05000000000000000000" pitchFamily="2" charset="2"/>
              <a:buChar char="ü"/>
            </a:pPr>
            <a:r>
              <a:rPr lang="en" dirty="0"/>
              <a:t>- Learned what is agradient descent more deeply</a:t>
            </a:r>
          </a:p>
          <a:p>
            <a:pPr marL="182880" lvl="0" indent="-154940" algn="l" rtl="0">
              <a:spcBef>
                <a:spcPts val="0"/>
              </a:spcBef>
              <a:spcAft>
                <a:spcPts val="0"/>
              </a:spcAft>
              <a:buSzPts val="1000"/>
              <a:buChar char="●"/>
            </a:pPr>
            <a:endParaRPr lang="en" dirty="0"/>
          </a:p>
          <a:p>
            <a:pPr marL="182880" indent="-154940"/>
            <a:r>
              <a:rPr lang="en" sz="1600" dirty="0"/>
              <a:t>Evidence:</a:t>
            </a:r>
          </a:p>
          <a:p>
            <a:pPr marL="182880" indent="-154940"/>
            <a:endParaRPr lang="en" dirty="0"/>
          </a:p>
          <a:p>
            <a:pPr marL="182880" indent="-154940"/>
            <a:r>
              <a:rPr lang="en-US" dirty="0">
                <a:hlinkClick r:id="rId3"/>
              </a:rPr>
              <a:t>https://github.com/BredaUniversityADSAI/2023-24c-fai1-adsai-PetarPaskalev232725/blob/main/Deliverables/Week_3/W3-Gradient-Descent-232725-Notebook.ipynb</a:t>
            </a:r>
            <a:r>
              <a:rPr lang="en-US" dirty="0"/>
              <a:t> </a:t>
            </a:r>
          </a:p>
          <a:p>
            <a:pPr marL="182880" indent="-154940"/>
            <a:endParaRPr lang="en-US" dirty="0"/>
          </a:p>
          <a:p>
            <a:pPr marL="182880" indent="-154940"/>
            <a:r>
              <a:rPr lang="en-US" dirty="0">
                <a:hlinkClick r:id="rId4"/>
              </a:rPr>
              <a:t>https://github.com/BredaUniversityADSAI/2023-24c-fai1-adsai-PetarPaskalev232725/blob/main/Deliverables/Week_3/W3-MLP-From-Scratch-232725-Notebook.ipynb</a:t>
            </a:r>
            <a:r>
              <a:rPr lang="en-US" dirty="0"/>
              <a:t> </a:t>
            </a:r>
            <a:endParaRPr lang="en" dirty="0"/>
          </a:p>
          <a:p>
            <a:pPr marL="182880" lvl="0" indent="-154940" algn="l" rtl="0">
              <a:spcBef>
                <a:spcPts val="0"/>
              </a:spcBef>
              <a:spcAft>
                <a:spcPts val="0"/>
              </a:spcAft>
              <a:buSzPts val="1000"/>
              <a:buChar char="●"/>
            </a:pP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lgn="l" rtl="0">
              <a:spcBef>
                <a:spcPts val="0"/>
              </a:spcBef>
              <a:spcAft>
                <a:spcPts val="0"/>
              </a:spcAft>
              <a:buSzPts val="1000"/>
              <a:buNone/>
            </a:pPr>
            <a:r>
              <a:rPr lang="en-US" dirty="0"/>
              <a:t>The week went according to plan did all of the Practical assignments</a:t>
            </a:r>
          </a:p>
          <a:p>
            <a:pPr marL="27940" lvl="0" indent="0" algn="l" rtl="0">
              <a:spcBef>
                <a:spcPts val="0"/>
              </a:spcBef>
              <a:spcAft>
                <a:spcPts val="0"/>
              </a:spcAft>
              <a:buSzPts val="1000"/>
              <a:buNone/>
            </a:pPr>
            <a:r>
              <a:rPr lang="en-US" dirty="0"/>
              <a:t>and quizzes on time. I am not doing really well on the creative brief I am falling behind there   </a:t>
            </a:r>
            <a:endParaRPr dirty="0"/>
          </a:p>
          <a:p>
            <a:pPr marL="182880" lvl="0" indent="-154940" algn="l" rtl="0">
              <a:spcBef>
                <a:spcPts val="0"/>
              </a:spcBef>
              <a:spcAft>
                <a:spcPts val="0"/>
              </a:spcAft>
              <a:buSzPts val="1000"/>
              <a:buChar char="●"/>
            </a:pPr>
            <a:r>
              <a:rPr lang="en" dirty="0"/>
              <a:t>What went well? </a:t>
            </a:r>
          </a:p>
          <a:p>
            <a:pPr marL="27940" lvl="0" indent="0" algn="l" rtl="0">
              <a:spcBef>
                <a:spcPts val="0"/>
              </a:spcBef>
              <a:spcAft>
                <a:spcPts val="0"/>
              </a:spcAft>
              <a:buSzPts val="1000"/>
              <a:buNone/>
            </a:pPr>
            <a:r>
              <a:rPr lang="en" dirty="0"/>
              <a:t>- The Mlp from scratch went well it took me time to understand each concept and then to write the code.  </a:t>
            </a:r>
            <a:endParaRPr dirty="0"/>
          </a:p>
          <a:p>
            <a:pPr marL="182880" lvl="0" indent="-154940" algn="l" rtl="0">
              <a:spcBef>
                <a:spcPts val="0"/>
              </a:spcBef>
              <a:spcAft>
                <a:spcPts val="0"/>
              </a:spcAft>
              <a:buSzPts val="1000"/>
              <a:buChar char="●"/>
            </a:pPr>
            <a:r>
              <a:rPr lang="en" dirty="0"/>
              <a:t>What didn’t go so well? </a:t>
            </a:r>
          </a:p>
          <a:p>
            <a:pPr marL="256540" indent="-228600">
              <a:buFont typeface="Wingdings" panose="05000000000000000000" pitchFamily="2" charset="2"/>
              <a:buChar char="v"/>
            </a:pPr>
            <a:r>
              <a:rPr lang="en" dirty="0"/>
              <a:t>- Doing my creative Brief( everything I have done only my Market Research </a:t>
            </a:r>
          </a:p>
          <a:p>
            <a:pPr marL="256540" indent="-228600">
              <a:buFont typeface="Wingdings" panose="05000000000000000000" pitchFamily="2" charset="2"/>
              <a:buChar char="v"/>
            </a:pPr>
            <a:r>
              <a:rPr lang="en" dirty="0"/>
              <a:t>-  Have not done the Daps Diagram and the Infograhpic yet as well.</a:t>
            </a:r>
            <a:endParaRPr dirty="0"/>
          </a:p>
          <a:p>
            <a:pPr marL="182880" lvl="0" indent="-154940" algn="l" rtl="0">
              <a:spcBef>
                <a:spcPts val="0"/>
              </a:spcBef>
              <a:spcAft>
                <a:spcPts val="0"/>
              </a:spcAft>
              <a:buSzPts val="1000"/>
              <a:buChar char="●"/>
            </a:pPr>
            <a:r>
              <a:rPr lang="en" dirty="0"/>
              <a:t>What did you learn? </a:t>
            </a:r>
          </a:p>
          <a:p>
            <a:pPr marL="199390" lvl="0" indent="-171450" algn="l" rtl="0">
              <a:spcBef>
                <a:spcPts val="0"/>
              </a:spcBef>
              <a:spcAft>
                <a:spcPts val="0"/>
              </a:spcAft>
              <a:buSzPts val="1000"/>
              <a:buFontTx/>
              <a:buChar char="-"/>
            </a:pPr>
            <a:r>
              <a:rPr lang="en" dirty="0"/>
              <a:t>How to do an MLP from Scratch </a:t>
            </a:r>
          </a:p>
          <a:p>
            <a:pPr marL="199390" lvl="0" indent="-171450" algn="l" rtl="0">
              <a:spcBef>
                <a:spcPts val="0"/>
              </a:spcBef>
              <a:spcAft>
                <a:spcPts val="0"/>
              </a:spcAft>
              <a:buSzPts val="1000"/>
              <a:buFontTx/>
              <a:buChar char="-"/>
            </a:pPr>
            <a:r>
              <a:rPr lang="en" dirty="0"/>
              <a:t>Understtod what is Gradient descent in cases it is viable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99390" lvl="0" indent="-171450" algn="l" rtl="0">
              <a:spcBef>
                <a:spcPts val="0"/>
              </a:spcBef>
              <a:spcAft>
                <a:spcPts val="0"/>
              </a:spcAft>
              <a:buSzPts val="1000"/>
              <a:buFont typeface="Wingdings" panose="05000000000000000000" pitchFamily="2" charset="2"/>
              <a:buChar char="Ø"/>
            </a:pPr>
            <a:r>
              <a:rPr lang="en" dirty="0"/>
              <a:t>- Start doing my creative Brief </a:t>
            </a:r>
          </a:p>
          <a:p>
            <a:pPr marL="199390" lvl="0" indent="-171450" algn="l" rtl="0">
              <a:spcBef>
                <a:spcPts val="0"/>
              </a:spcBef>
              <a:spcAft>
                <a:spcPts val="0"/>
              </a:spcAft>
              <a:buSzPts val="1000"/>
              <a:buFont typeface="Wingdings" panose="05000000000000000000" pitchFamily="2" charset="2"/>
              <a:buChar char="Ø"/>
            </a:pPr>
            <a:r>
              <a:rPr lang="en" dirty="0"/>
              <a:t>-  Continue doing my work and quizes on time</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4322F74-9E85-F42A-1966-84EAAEC02BE1}"/>
              </a:ext>
            </a:extLst>
          </p:cNvPr>
          <p:cNvPicPr>
            <a:picLocks noChangeAspect="1"/>
          </p:cNvPicPr>
          <p:nvPr/>
        </p:nvPicPr>
        <p:blipFill>
          <a:blip r:embed="rId5"/>
          <a:stretch>
            <a:fillRect/>
          </a:stretch>
        </p:blipFill>
        <p:spPr>
          <a:xfrm>
            <a:off x="4596213" y="4075353"/>
            <a:ext cx="4547787" cy="10664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endParaRPr dirty="0"/>
          </a:p>
          <a:p>
            <a:pPr marL="0" lvl="0" indent="0" algn="l" rtl="0">
              <a:spcBef>
                <a:spcPts val="800"/>
              </a:spcBef>
              <a:spcAft>
                <a:spcPts val="800"/>
              </a:spcAft>
              <a:buNone/>
            </a:pPr>
            <a:r>
              <a:rPr lang="en" dirty="0"/>
              <a:t>Response</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56540" lvl="0" indent="-228600" algn="l" rtl="0">
              <a:spcBef>
                <a:spcPts val="0"/>
              </a:spcBef>
              <a:spcAft>
                <a:spcPts val="0"/>
              </a:spcAft>
              <a:buSzPts val="1000"/>
              <a:buFont typeface="+mj-lt"/>
              <a:buAutoNum type="arabicPeriod"/>
            </a:pPr>
            <a:r>
              <a:rPr lang="en-US" dirty="0"/>
              <a:t>- Do all of the quizzes and practical assignments on time.</a:t>
            </a:r>
          </a:p>
          <a:p>
            <a:pPr marL="256540" lvl="0" indent="-228600" algn="l" rtl="0">
              <a:spcBef>
                <a:spcPts val="0"/>
              </a:spcBef>
              <a:spcAft>
                <a:spcPts val="0"/>
              </a:spcAft>
              <a:buSzPts val="1000"/>
              <a:buFont typeface="+mj-lt"/>
              <a:buAutoNum type="arabicPeriod"/>
            </a:pPr>
            <a:r>
              <a:rPr lang="en-US" dirty="0"/>
              <a:t>- Manage my time in a better way.</a:t>
            </a:r>
          </a:p>
          <a:p>
            <a:pPr marL="256540" lvl="0" indent="-228600" algn="l" rtl="0">
              <a:spcBef>
                <a:spcPts val="0"/>
              </a:spcBef>
              <a:spcAft>
                <a:spcPts val="0"/>
              </a:spcAft>
              <a:buSzPts val="1000"/>
              <a:buFont typeface="+mj-lt"/>
              <a:buAutoNum type="arabicPeriod"/>
            </a:pPr>
            <a:r>
              <a:rPr lang="en-US" dirty="0"/>
              <a:t>- Understand how to use more libraries of </a:t>
            </a:r>
            <a:r>
              <a:rPr lang="en-US" dirty="0" err="1"/>
              <a:t>Keras</a:t>
            </a:r>
            <a:r>
              <a:rPr lang="en-US" dirty="0"/>
              <a:t> for my project.</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99390" lvl="0" indent="-171450" algn="l" rtl="0">
              <a:spcBef>
                <a:spcPts val="0"/>
              </a:spcBef>
              <a:spcAft>
                <a:spcPts val="0"/>
              </a:spcAft>
              <a:buSzPts val="1000"/>
              <a:buFont typeface="Wingdings" panose="05000000000000000000" pitchFamily="2" charset="2"/>
              <a:buChar char="ü"/>
            </a:pPr>
            <a:r>
              <a:rPr lang="en" dirty="0"/>
              <a:t>Managed my time in a beter way.</a:t>
            </a:r>
          </a:p>
          <a:p>
            <a:pPr marL="199390" lvl="0" indent="-171450" algn="l" rtl="0">
              <a:spcBef>
                <a:spcPts val="0"/>
              </a:spcBef>
              <a:spcAft>
                <a:spcPts val="0"/>
              </a:spcAft>
              <a:buSzPts val="1000"/>
              <a:buFont typeface="Wingdings" panose="05000000000000000000" pitchFamily="2" charset="2"/>
              <a:buChar char="ü"/>
            </a:pPr>
            <a:r>
              <a:rPr lang="en" dirty="0"/>
              <a:t>Understood how to augment images.</a:t>
            </a:r>
          </a:p>
          <a:p>
            <a:pPr marL="199390" lvl="0" indent="-171450" algn="l" rtl="0">
              <a:spcBef>
                <a:spcPts val="0"/>
              </a:spcBef>
              <a:spcAft>
                <a:spcPts val="0"/>
              </a:spcAft>
              <a:buSzPts val="1000"/>
              <a:buFont typeface="Wingdings" panose="05000000000000000000" pitchFamily="2" charset="2"/>
              <a:buChar char="ü"/>
            </a:pPr>
            <a:r>
              <a:rPr lang="en" dirty="0"/>
              <a:t>H</a:t>
            </a:r>
            <a:r>
              <a:rPr lang="en-US" dirty="0"/>
              <a:t>o</a:t>
            </a:r>
            <a:r>
              <a:rPr lang="en" dirty="0"/>
              <a:t>w a convulation layer works.</a:t>
            </a:r>
          </a:p>
          <a:p>
            <a:pPr marL="199390" lvl="0" indent="-171450" algn="l" rtl="0">
              <a:spcBef>
                <a:spcPts val="0"/>
              </a:spcBef>
              <a:spcAft>
                <a:spcPts val="0"/>
              </a:spcAft>
              <a:buSzPts val="1000"/>
              <a:buFont typeface="Wingdings" panose="05000000000000000000" pitchFamily="2" charset="2"/>
              <a:buChar char="ü"/>
            </a:pPr>
            <a:r>
              <a:rPr lang="en" dirty="0"/>
              <a:t>How to do proper image error analysis</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sz="1600" dirty="0"/>
              <a:t>Evidence:</a:t>
            </a:r>
          </a:p>
          <a:p>
            <a:pPr marL="182880" lvl="0" indent="-154940" algn="l" rtl="0">
              <a:spcBef>
                <a:spcPts val="0"/>
              </a:spcBef>
              <a:spcAft>
                <a:spcPts val="0"/>
              </a:spcAft>
              <a:buSzPts val="1000"/>
              <a:buChar char="●"/>
            </a:pPr>
            <a:r>
              <a:rPr lang="en-US" dirty="0">
                <a:hlinkClick r:id="rId3"/>
              </a:rPr>
              <a:t>https://github.com/BredaUniversityADSAI/2023-24c-fai1-adsai-PetarPaskalev232725/blob/main/Deliverables/Week_4/DataLab%20Preparation%20(Week%204%2C%20DataLab%20II%2C%20Thursday).ipynb</a:t>
            </a:r>
            <a:endParaRPr lang="en-US" dirty="0"/>
          </a:p>
          <a:p>
            <a:pPr marL="182880" lvl="0" indent="-154940" algn="l" rtl="0">
              <a:spcBef>
                <a:spcPts val="0"/>
              </a:spcBef>
              <a:spcAft>
                <a:spcPts val="0"/>
              </a:spcAft>
              <a:buSzPts val="1000"/>
              <a:buChar char="●"/>
            </a:pPr>
            <a:r>
              <a:rPr lang="en-US" dirty="0">
                <a:hlinkClick r:id="rId4"/>
              </a:rPr>
              <a:t>https://github.com/BredaUniversityADSAI/2023-24c-fai1-adsai-PetarPaskalev232725/blob/main/Deliverables/Week_4/DataLab_Prepration_I.ipynb</a:t>
            </a:r>
            <a:r>
              <a:rPr lang="en-US" dirty="0"/>
              <a:t> </a:t>
            </a:r>
            <a:endParaRPr lang="en" dirty="0"/>
          </a:p>
          <a:p>
            <a:pPr marL="182880" lvl="0" indent="-154940" algn="l" rtl="0">
              <a:spcBef>
                <a:spcPts val="0"/>
              </a:spcBef>
              <a:spcAft>
                <a:spcPts val="0"/>
              </a:spcAft>
              <a:buSzPts val="1000"/>
              <a:buChar char="●"/>
            </a:pPr>
            <a:r>
              <a:rPr lang="en-US" dirty="0">
                <a:hlinkClick r:id="rId5"/>
              </a:rPr>
              <a:t>https://github.com/BredaUniversityADSAI/2023-24c-fai1-adsai-PetarPaskalev232725/blob/main/Deliverables/Week_4/Data_lab_Preparation_Creative%20Brief.ipynb</a:t>
            </a:r>
            <a:r>
              <a:rPr lang="en-US" dirty="0"/>
              <a:t> </a:t>
            </a:r>
            <a:endParaRPr lang="en" dirty="0"/>
          </a:p>
          <a:p>
            <a:pPr marL="182880" lvl="0" indent="-154940" algn="l" rtl="0">
              <a:spcBef>
                <a:spcPts val="0"/>
              </a:spcBef>
              <a:spcAft>
                <a:spcPts val="0"/>
              </a:spcAft>
              <a:buSzPts val="1000"/>
              <a:buChar char="●"/>
            </a:pP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lgn="l" rtl="0">
              <a:spcBef>
                <a:spcPts val="0"/>
              </a:spcBef>
              <a:spcAft>
                <a:spcPts val="0"/>
              </a:spcAft>
              <a:buSzPts val="1000"/>
              <a:buNone/>
            </a:pPr>
            <a:r>
              <a:rPr lang="en-US" dirty="0"/>
              <a:t>The week went according to plan did all of the Practical assignments.</a:t>
            </a:r>
          </a:p>
          <a:p>
            <a:pPr marL="27940" lvl="0" indent="0" algn="l" rtl="0">
              <a:spcBef>
                <a:spcPts val="0"/>
              </a:spcBef>
              <a:spcAft>
                <a:spcPts val="0"/>
              </a:spcAft>
              <a:buSzPts val="1000"/>
              <a:buNone/>
            </a:pPr>
            <a:r>
              <a:rPr lang="en-US" dirty="0"/>
              <a:t>I am not doing really well on the creative brief I am falling behind there still. Submitted some of the quizzes late during the </a:t>
            </a:r>
            <a:r>
              <a:rPr lang="en-US" dirty="0" err="1"/>
              <a:t>datalab</a:t>
            </a:r>
            <a:r>
              <a:rPr lang="en-US" dirty="0"/>
              <a:t>, because I had question for them.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went well? </a:t>
            </a:r>
          </a:p>
          <a:p>
            <a:pPr marL="27940" lvl="0" indent="0" algn="l" rtl="0">
              <a:spcBef>
                <a:spcPts val="0"/>
              </a:spcBef>
              <a:spcAft>
                <a:spcPts val="0"/>
              </a:spcAft>
              <a:buSzPts val="1000"/>
              <a:buNone/>
            </a:pPr>
            <a:r>
              <a:rPr lang="en-US" dirty="0"/>
              <a:t>- Making the practical assignments. Understanding how </a:t>
            </a:r>
            <a:r>
              <a:rPr lang="en-US" dirty="0" err="1"/>
              <a:t>Keras</a:t>
            </a:r>
            <a:r>
              <a:rPr lang="en-US" dirty="0"/>
              <a:t> work(more specifically the augmented data.)</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didn’t go so well? </a:t>
            </a:r>
          </a:p>
          <a:p>
            <a:pPr marL="199390" lvl="0" indent="-171450" algn="l" rtl="0">
              <a:spcBef>
                <a:spcPts val="0"/>
              </a:spcBef>
              <a:spcAft>
                <a:spcPts val="0"/>
              </a:spcAft>
              <a:buSzPts val="1000"/>
              <a:buFont typeface="Wingdings" panose="05000000000000000000" pitchFamily="2" charset="2"/>
              <a:buChar char="v"/>
            </a:pPr>
            <a:r>
              <a:rPr lang="en" dirty="0"/>
              <a:t>Didn’t statart my Creative Brief and I feel I am slowly falling behind.</a:t>
            </a:r>
          </a:p>
          <a:p>
            <a:pPr marL="199390" lvl="0" indent="-171450" algn="l" rtl="0">
              <a:spcBef>
                <a:spcPts val="0"/>
              </a:spcBef>
              <a:spcAft>
                <a:spcPts val="0"/>
              </a:spcAft>
              <a:buSzPts val="1000"/>
              <a:buFont typeface="Wingdings" panose="05000000000000000000" pitchFamily="2" charset="2"/>
              <a:buChar char="v"/>
            </a:pPr>
            <a:r>
              <a:rPr lang="en" dirty="0"/>
              <a:t>Some of the quizes were confusing for me(didn’t do them on time  </a:t>
            </a:r>
          </a:p>
          <a:p>
            <a:pPr marL="199390" lvl="0" indent="-171450" algn="l" rtl="0">
              <a:spcBef>
                <a:spcPts val="0"/>
              </a:spcBef>
              <a:spcAft>
                <a:spcPts val="0"/>
              </a:spcAft>
              <a:buSzPts val="1000"/>
              <a:buFont typeface="Wingdings" panose="05000000000000000000" pitchFamily="2" charset="2"/>
              <a:buChar char="v"/>
            </a:pPr>
            <a:endParaRPr dirty="0"/>
          </a:p>
          <a:p>
            <a:pPr marL="182880" lvl="0" indent="-154940" algn="l" rtl="0">
              <a:spcBef>
                <a:spcPts val="0"/>
              </a:spcBef>
              <a:spcAft>
                <a:spcPts val="0"/>
              </a:spcAft>
              <a:buSzPts val="1000"/>
              <a:buChar char="●"/>
            </a:pPr>
            <a:r>
              <a:rPr lang="en" dirty="0"/>
              <a:t>What did you learn? </a:t>
            </a:r>
          </a:p>
          <a:p>
            <a:pPr marL="27940" lvl="0" indent="0" algn="l" rtl="0">
              <a:spcBef>
                <a:spcPts val="0"/>
              </a:spcBef>
              <a:spcAft>
                <a:spcPts val="0"/>
              </a:spcAft>
              <a:buSzPts val="1000"/>
              <a:buNone/>
            </a:pPr>
            <a:r>
              <a:rPr lang="en-US" dirty="0"/>
              <a:t>- I learned how to use </a:t>
            </a:r>
            <a:r>
              <a:rPr lang="en-US" dirty="0" err="1"/>
              <a:t>Keras</a:t>
            </a:r>
            <a:r>
              <a:rPr lang="en-US" dirty="0"/>
              <a:t> better and also how to do augmented images and also applied them to my dataset.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99390" lvl="0" indent="-171450" algn="l" rtl="0">
              <a:spcBef>
                <a:spcPts val="0"/>
              </a:spcBef>
              <a:spcAft>
                <a:spcPts val="0"/>
              </a:spcAft>
              <a:buSzPts val="1000"/>
              <a:buFont typeface="Wingdings" panose="05000000000000000000" pitchFamily="2" charset="2"/>
              <a:buChar char="Ø"/>
            </a:pPr>
            <a:r>
              <a:rPr lang="en" dirty="0"/>
              <a:t>Start my itterations immediately</a:t>
            </a:r>
          </a:p>
          <a:p>
            <a:pPr marL="199390" lvl="0" indent="-171450" algn="l" rtl="0">
              <a:spcBef>
                <a:spcPts val="0"/>
              </a:spcBef>
              <a:spcAft>
                <a:spcPts val="0"/>
              </a:spcAft>
              <a:buSzPts val="1000"/>
              <a:buFont typeface="Wingdings" panose="05000000000000000000" pitchFamily="2" charset="2"/>
              <a:buChar char="Ø"/>
            </a:pPr>
            <a:r>
              <a:rPr lang="en" dirty="0"/>
              <a:t>Track my time on the quizes </a:t>
            </a:r>
          </a:p>
          <a:p>
            <a:pPr marL="27940" lvl="0" indent="0" algn="l" rtl="0">
              <a:spcBef>
                <a:spcPts val="0"/>
              </a:spcBef>
              <a:spcAft>
                <a:spcPts val="0"/>
              </a:spcAft>
              <a:buSzPts val="1000"/>
              <a:buNone/>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a:t>
            </a:r>
            <a:r>
              <a:rPr lang="en-US" b="1" dirty="0" err="1"/>
              <a:t>Elavendan</a:t>
            </a:r>
            <a:r>
              <a:rPr lang="en-US" b="1" dirty="0"/>
              <a:t> Rajendran</a:t>
            </a:r>
            <a:r>
              <a:rPr lang="en" b="1" dirty="0"/>
              <a:t>]</a:t>
            </a:r>
            <a:r>
              <a:rPr lang="en" dirty="0"/>
              <a:t> Feedback</a:t>
            </a:r>
            <a:endParaRPr dirty="0"/>
          </a:p>
          <a:p>
            <a:pPr marL="0" lvl="0" indent="0" algn="l" rtl="0">
              <a:spcBef>
                <a:spcPts val="800"/>
              </a:spcBef>
              <a:spcAft>
                <a:spcPts val="800"/>
              </a:spcAft>
              <a:buNone/>
            </a:pPr>
            <a:r>
              <a:rPr lang="en" dirty="0"/>
              <a:t>Response:You are really behind you should start with you iterations immediately and be done by week 7 with all of them.First do all of the itteration before you do the MLP from Scratch </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Tree>
    <p:extLst>
      <p:ext uri="{BB962C8B-B14F-4D97-AF65-F5344CB8AC3E}">
        <p14:creationId xmlns:p14="http://schemas.microsoft.com/office/powerpoint/2010/main" val="3366952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56540" lvl="0" indent="-228600" algn="l" rtl="0">
              <a:spcBef>
                <a:spcPts val="0"/>
              </a:spcBef>
              <a:spcAft>
                <a:spcPts val="0"/>
              </a:spcAft>
              <a:buSzPts val="1000"/>
              <a:buFont typeface="+mj-lt"/>
              <a:buAutoNum type="arabicPeriod"/>
            </a:pPr>
            <a:r>
              <a:rPr lang="en" dirty="0"/>
              <a:t>Start my itterations immediately.(be done with 3 of them till the end of this week)</a:t>
            </a:r>
          </a:p>
          <a:p>
            <a:pPr marL="256540" lvl="0" indent="-228600" algn="l" rtl="0">
              <a:spcBef>
                <a:spcPts val="0"/>
              </a:spcBef>
              <a:spcAft>
                <a:spcPts val="0"/>
              </a:spcAft>
              <a:buSzPts val="1000"/>
              <a:buFont typeface="+mj-lt"/>
              <a:buAutoNum type="arabicPeriod"/>
            </a:pPr>
            <a:r>
              <a:rPr lang="en" dirty="0"/>
              <a:t>Be on time with the quizes </a:t>
            </a:r>
          </a:p>
          <a:p>
            <a:pPr marL="256540" lvl="0" indent="-228600" algn="l" rtl="0">
              <a:spcBef>
                <a:spcPts val="0"/>
              </a:spcBef>
              <a:spcAft>
                <a:spcPts val="0"/>
              </a:spcAft>
              <a:buSzPts val="1000"/>
              <a:buFont typeface="+mj-lt"/>
              <a:buAutoNum type="arabicPeriod"/>
            </a:pPr>
            <a:r>
              <a:rPr lang="en" dirty="0"/>
              <a:t>Start doing my itterations </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99390" lvl="0" indent="-171450" algn="l" rtl="0">
              <a:spcBef>
                <a:spcPts val="0"/>
              </a:spcBef>
              <a:spcAft>
                <a:spcPts val="0"/>
              </a:spcAft>
              <a:buSzPts val="1000"/>
              <a:buFont typeface="Wingdings" panose="05000000000000000000" pitchFamily="2" charset="2"/>
              <a:buChar char="ü"/>
            </a:pPr>
            <a:r>
              <a:rPr lang="en-US" dirty="0"/>
              <a:t>Do 3 of my iterations </a:t>
            </a:r>
          </a:p>
          <a:p>
            <a:pPr marL="199390" lvl="0" indent="-171450" algn="l" rtl="0">
              <a:spcBef>
                <a:spcPts val="0"/>
              </a:spcBef>
              <a:spcAft>
                <a:spcPts val="0"/>
              </a:spcAft>
              <a:buSzPts val="1000"/>
              <a:buFont typeface="Wingdings" panose="05000000000000000000" pitchFamily="2" charset="2"/>
              <a:buChar char="ü"/>
            </a:pPr>
            <a:r>
              <a:rPr lang="en-US" dirty="0"/>
              <a:t>Did all of practical assignments</a:t>
            </a:r>
          </a:p>
          <a:p>
            <a:pPr marL="199390" lvl="0" indent="-171450" algn="l" rtl="0">
              <a:spcBef>
                <a:spcPts val="0"/>
              </a:spcBef>
              <a:spcAft>
                <a:spcPts val="0"/>
              </a:spcAft>
              <a:buSzPts val="1000"/>
              <a:buFont typeface="Wingdings" panose="05000000000000000000" pitchFamily="2" charset="2"/>
              <a:buChar char="ü"/>
            </a:pPr>
            <a:r>
              <a:rPr lang="en-US" dirty="0"/>
              <a:t>Did a survey for the Human-Level Performance </a:t>
            </a:r>
          </a:p>
          <a:p>
            <a:pPr marL="199390" lvl="0" indent="-171450" algn="l" rtl="0">
              <a:spcBef>
                <a:spcPts val="0"/>
              </a:spcBef>
              <a:spcAft>
                <a:spcPts val="0"/>
              </a:spcAft>
              <a:buSzPts val="1000"/>
              <a:buFont typeface="Wingdings" panose="05000000000000000000" pitchFamily="2" charset="2"/>
              <a:buChar char="ü"/>
            </a:pPr>
            <a:endParaRPr dirty="0"/>
          </a:p>
          <a:p>
            <a:pPr marL="182880" lvl="0" indent="-154940" algn="l" rtl="0">
              <a:spcBef>
                <a:spcPts val="0"/>
              </a:spcBef>
              <a:spcAft>
                <a:spcPts val="0"/>
              </a:spcAft>
              <a:buSzPts val="1000"/>
              <a:buChar char="●"/>
            </a:pPr>
            <a:r>
              <a:rPr lang="en" sz="1600" dirty="0"/>
              <a:t>Evidence:</a:t>
            </a:r>
            <a:endParaRPr sz="1600"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lgn="l" rtl="0">
              <a:spcBef>
                <a:spcPts val="0"/>
              </a:spcBef>
              <a:spcAft>
                <a:spcPts val="0"/>
              </a:spcAft>
              <a:buSzPts val="1000"/>
              <a:buNone/>
            </a:pPr>
            <a:r>
              <a:rPr lang="en-US" dirty="0"/>
              <a:t>The week went according to plan. Did all of my assignments on time and started my iterations and got a pretty good accuracy. Did all of the quizzes did  all of work this week.</a:t>
            </a:r>
            <a:endParaRPr dirty="0"/>
          </a:p>
          <a:p>
            <a:pPr marL="182880" lvl="0" indent="-154940" algn="l" rtl="0">
              <a:spcBef>
                <a:spcPts val="0"/>
              </a:spcBef>
              <a:spcAft>
                <a:spcPts val="0"/>
              </a:spcAft>
              <a:buSzPts val="1000"/>
              <a:buChar char="●"/>
            </a:pPr>
            <a:r>
              <a:rPr lang="en" dirty="0"/>
              <a:t>What went well? </a:t>
            </a:r>
          </a:p>
          <a:p>
            <a:pPr marL="27940" lvl="0" indent="0" algn="l" rtl="0">
              <a:spcBef>
                <a:spcPts val="0"/>
              </a:spcBef>
              <a:spcAft>
                <a:spcPts val="0"/>
              </a:spcAft>
              <a:buSzPts val="1000"/>
              <a:buNone/>
            </a:pPr>
            <a:r>
              <a:rPr lang="en" dirty="0"/>
              <a:t>-My itterations </a:t>
            </a:r>
            <a:r>
              <a:rPr lang="en-US" dirty="0"/>
              <a:t>went according to plan got a accuracy of 80 % on my test and validation</a:t>
            </a:r>
            <a:endParaRPr dirty="0"/>
          </a:p>
          <a:p>
            <a:pPr marL="182880" lvl="0" indent="-154940" algn="l" rtl="0">
              <a:spcBef>
                <a:spcPts val="0"/>
              </a:spcBef>
              <a:spcAft>
                <a:spcPts val="0"/>
              </a:spcAft>
              <a:buSzPts val="1000"/>
              <a:buChar char="●"/>
            </a:pPr>
            <a:r>
              <a:rPr lang="en" dirty="0"/>
              <a:t>What didn’t go so well? </a:t>
            </a:r>
          </a:p>
          <a:p>
            <a:pPr marL="27940" lvl="0" indent="0" algn="l" rtl="0">
              <a:spcBef>
                <a:spcPts val="0"/>
              </a:spcBef>
              <a:spcAft>
                <a:spcPts val="0"/>
              </a:spcAft>
              <a:buSzPts val="1000"/>
              <a:buNone/>
            </a:pPr>
            <a:r>
              <a:rPr lang="en" dirty="0"/>
              <a:t>- Nothing in particular achieved all of the set goals I have set for this week . </a:t>
            </a:r>
            <a:endParaRPr dirty="0"/>
          </a:p>
          <a:p>
            <a:pPr marL="182880" lvl="0" indent="-154940" algn="l" rtl="0">
              <a:spcBef>
                <a:spcPts val="0"/>
              </a:spcBef>
              <a:spcAft>
                <a:spcPts val="0"/>
              </a:spcAft>
              <a:buSzPts val="1000"/>
              <a:buChar char="●"/>
            </a:pPr>
            <a:r>
              <a:rPr lang="en" dirty="0"/>
              <a:t>What did you learn? </a:t>
            </a:r>
          </a:p>
          <a:p>
            <a:pPr marL="199390" lvl="0" indent="-171450" algn="l" rtl="0">
              <a:spcBef>
                <a:spcPts val="0"/>
              </a:spcBef>
              <a:spcAft>
                <a:spcPts val="0"/>
              </a:spcAft>
              <a:buSzPts val="1000"/>
              <a:buFont typeface="Wingdings" panose="05000000000000000000" pitchFamily="2" charset="2"/>
              <a:buChar char="v"/>
            </a:pPr>
            <a:r>
              <a:rPr lang="en" dirty="0"/>
              <a:t>Learned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99390" lvl="0" indent="-171450" algn="l" rtl="0">
              <a:spcBef>
                <a:spcPts val="0"/>
              </a:spcBef>
              <a:spcAft>
                <a:spcPts val="0"/>
              </a:spcAft>
              <a:buSzPts val="1000"/>
              <a:buFont typeface="Wingdings" panose="05000000000000000000" pitchFamily="2" charset="2"/>
              <a:buChar char="Ø"/>
            </a:pPr>
            <a:r>
              <a:rPr lang="en" dirty="0"/>
              <a:t>Do the rest of the iterations </a:t>
            </a:r>
          </a:p>
          <a:p>
            <a:pPr marL="199390" lvl="0" indent="-171450" algn="l" rtl="0">
              <a:spcBef>
                <a:spcPts val="0"/>
              </a:spcBef>
              <a:spcAft>
                <a:spcPts val="0"/>
              </a:spcAft>
              <a:buSzPts val="1000"/>
              <a:buFont typeface="Wingdings" panose="05000000000000000000" pitchFamily="2" charset="2"/>
              <a:buChar char="Ø"/>
            </a:pPr>
            <a:r>
              <a:rPr lang="en-US" dirty="0"/>
              <a:t>D</a:t>
            </a:r>
            <a:r>
              <a:rPr lang="en" dirty="0"/>
              <a:t>o my quizes on time</a:t>
            </a:r>
          </a:p>
          <a:p>
            <a:pPr marL="27940" lvl="0" indent="0" algn="l" rtl="0">
              <a:spcBef>
                <a:spcPts val="0"/>
              </a:spcBef>
              <a:spcAft>
                <a:spcPts val="0"/>
              </a:spcAft>
              <a:buSzPts val="1000"/>
              <a:buNone/>
            </a:pPr>
            <a:r>
              <a:rPr lang="en" dirty="0"/>
              <a:t> </a:t>
            </a:r>
          </a:p>
          <a:p>
            <a:pPr marL="182880" lvl="0" indent="-154940" algn="l" rtl="0">
              <a:spcBef>
                <a:spcPts val="0"/>
              </a:spcBef>
              <a:spcAft>
                <a:spcPts val="0"/>
              </a:spcAft>
              <a:buSzPts val="1000"/>
              <a:buChar char="●"/>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CAE8ECF-E202-3841-3D3D-942139474130}"/>
              </a:ext>
            </a:extLst>
          </p:cNvPr>
          <p:cNvPicPr>
            <a:picLocks noChangeAspect="1"/>
          </p:cNvPicPr>
          <p:nvPr/>
        </p:nvPicPr>
        <p:blipFill>
          <a:blip r:embed="rId3"/>
          <a:stretch>
            <a:fillRect/>
          </a:stretch>
        </p:blipFill>
        <p:spPr>
          <a:xfrm>
            <a:off x="0" y="4047356"/>
            <a:ext cx="4730491" cy="1096144"/>
          </a:xfrm>
          <a:prstGeom prst="rect">
            <a:avLst/>
          </a:prstGeom>
        </p:spPr>
      </p:pic>
    </p:spTree>
    <p:extLst>
      <p:ext uri="{BB962C8B-B14F-4D97-AF65-F5344CB8AC3E}">
        <p14:creationId xmlns:p14="http://schemas.microsoft.com/office/powerpoint/2010/main" val="2683140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endParaRPr dirty="0"/>
          </a:p>
          <a:p>
            <a:pPr marL="0" lvl="0" indent="0" algn="l" rtl="0">
              <a:spcBef>
                <a:spcPts val="800"/>
              </a:spcBef>
              <a:spcAft>
                <a:spcPts val="800"/>
              </a:spcAft>
              <a:buNone/>
            </a:pPr>
            <a:r>
              <a:rPr lang="en" dirty="0"/>
              <a:t>Response: </a:t>
            </a:r>
          </a:p>
          <a:p>
            <a:pPr marL="0" lvl="0" indent="0" algn="l" rtl="0">
              <a:spcBef>
                <a:spcPts val="800"/>
              </a:spcBef>
              <a:spcAft>
                <a:spcPts val="800"/>
              </a:spcAft>
              <a:buNone/>
            </a:pPr>
            <a:r>
              <a:rPr lang="en" dirty="0"/>
              <a:t>Kiril Baharev– Your cnn architecture looks fine you can add more Dense layers and then lower them as you continue adding them. </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Tree>
    <p:extLst>
      <p:ext uri="{BB962C8B-B14F-4D97-AF65-F5344CB8AC3E}">
        <p14:creationId xmlns:p14="http://schemas.microsoft.com/office/powerpoint/2010/main" val="1600689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6</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56540" lvl="0" indent="-228600" algn="l" rtl="0">
              <a:spcBef>
                <a:spcPts val="0"/>
              </a:spcBef>
              <a:spcAft>
                <a:spcPts val="0"/>
              </a:spcAft>
              <a:buSzPts val="1000"/>
              <a:buFont typeface="+mj-lt"/>
              <a:buAutoNum type="arabicPeriod"/>
            </a:pPr>
            <a:r>
              <a:rPr lang="en" dirty="0"/>
              <a:t>Do the rest of the iterations </a:t>
            </a:r>
          </a:p>
          <a:p>
            <a:pPr marL="256540" indent="-228600">
              <a:buFont typeface="+mj-lt"/>
              <a:buAutoNum type="arabicPeriod"/>
            </a:pPr>
            <a:r>
              <a:rPr lang="en-US" dirty="0"/>
              <a:t>D</a:t>
            </a:r>
            <a:r>
              <a:rPr lang="en" dirty="0"/>
              <a:t>o my quizes on time</a:t>
            </a:r>
          </a:p>
          <a:p>
            <a:pPr marL="256540" lvl="0" indent="-228600" algn="l" rtl="0">
              <a:spcBef>
                <a:spcPts val="0"/>
              </a:spcBef>
              <a:spcAft>
                <a:spcPts val="0"/>
              </a:spcAft>
              <a:buSzPts val="1000"/>
              <a:buFont typeface="+mj-lt"/>
              <a:buAutoNum type="arabicPeriod"/>
            </a:pPr>
            <a:r>
              <a:rPr lang="en-US" dirty="0"/>
              <a:t>D</a:t>
            </a:r>
            <a:r>
              <a:rPr lang="en" dirty="0"/>
              <a:t>o the practicall assigments for the week </a:t>
            </a:r>
          </a:p>
          <a:p>
            <a:pPr marL="256540" lvl="0" indent="-228600" algn="l" rtl="0">
              <a:spcBef>
                <a:spcPts val="0"/>
              </a:spcBef>
              <a:spcAft>
                <a:spcPts val="0"/>
              </a:spcAft>
              <a:buSzPts val="1000"/>
              <a:buFont typeface="+mj-lt"/>
              <a:buAutoNum type="arabicPeriod"/>
            </a:pPr>
            <a:r>
              <a:rPr lang="en" dirty="0"/>
              <a:t>Do my error analysis </a:t>
            </a:r>
          </a:p>
          <a:p>
            <a:pPr marL="256540" lvl="0" indent="-228600" algn="l" rtl="0">
              <a:spcBef>
                <a:spcPts val="0"/>
              </a:spcBef>
              <a:spcAft>
                <a:spcPts val="0"/>
              </a:spcAft>
              <a:buSzPts val="1000"/>
              <a:buFont typeface="+mj-lt"/>
              <a:buAutoNum type="arabicPeriod"/>
            </a:pPr>
            <a:endParaRPr lang="en" dirty="0"/>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99390" lvl="0" indent="-171450" algn="l" rtl="0">
              <a:spcBef>
                <a:spcPts val="0"/>
              </a:spcBef>
              <a:spcAft>
                <a:spcPts val="0"/>
              </a:spcAft>
              <a:buSzPts val="1000"/>
              <a:buFont typeface="Wingdings" panose="05000000000000000000" pitchFamily="2" charset="2"/>
              <a:buChar char="ü"/>
            </a:pPr>
            <a:r>
              <a:rPr lang="en-US" dirty="0"/>
              <a:t>Do my error analysis on 3 of my iterations </a:t>
            </a:r>
          </a:p>
          <a:p>
            <a:pPr marL="199390" lvl="0" indent="-171450" algn="l" rtl="0">
              <a:spcBef>
                <a:spcPts val="0"/>
              </a:spcBef>
              <a:spcAft>
                <a:spcPts val="0"/>
              </a:spcAft>
              <a:buSzPts val="1000"/>
              <a:buFont typeface="Wingdings" panose="05000000000000000000" pitchFamily="2" charset="2"/>
              <a:buChar char="ü"/>
            </a:pPr>
            <a:r>
              <a:rPr lang="en-US" dirty="0"/>
              <a:t>Do partially my practical assignments </a:t>
            </a:r>
          </a:p>
          <a:p>
            <a:pPr marL="199390" lvl="0" indent="-171450" algn="l" rtl="0">
              <a:spcBef>
                <a:spcPts val="0"/>
              </a:spcBef>
              <a:spcAft>
                <a:spcPts val="0"/>
              </a:spcAft>
              <a:buSzPts val="1000"/>
              <a:buFont typeface="Wingdings" panose="05000000000000000000" pitchFamily="2" charset="2"/>
              <a:buChar char="ü"/>
            </a:pPr>
            <a:r>
              <a:rPr lang="en-US" dirty="0"/>
              <a:t>Do my last two iterations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 sz="1600" dirty="0"/>
              <a:t>Evidence:</a:t>
            </a:r>
          </a:p>
          <a:p>
            <a:pPr marL="27940" lvl="0" indent="0" algn="l" rtl="0">
              <a:spcBef>
                <a:spcPts val="0"/>
              </a:spcBef>
              <a:spcAft>
                <a:spcPts val="0"/>
              </a:spcAft>
              <a:buSzPts val="1000"/>
              <a:buNone/>
            </a:pPr>
            <a:endParaRPr lang="en" dirty="0"/>
          </a:p>
        </p:txBody>
      </p:sp>
      <p:sp>
        <p:nvSpPr>
          <p:cNvPr id="227" name="Google Shape;227;p26"/>
          <p:cNvSpPr txBox="1">
            <a:spLocks noGrp="1"/>
          </p:cNvSpPr>
          <p:nvPr>
            <p:ph type="body" idx="3"/>
          </p:nvPr>
        </p:nvSpPr>
        <p:spPr>
          <a:xfrm>
            <a:off x="4666627" y="1116800"/>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lgn="l" rtl="0">
              <a:spcBef>
                <a:spcPts val="0"/>
              </a:spcBef>
              <a:spcAft>
                <a:spcPts val="0"/>
              </a:spcAft>
              <a:buSzPts val="1000"/>
              <a:buNone/>
            </a:pPr>
            <a:r>
              <a:rPr lang="en" dirty="0"/>
              <a:t>- It went according to the plan expect my work from Wednesday with the cats and the dogs. The explanation was confusing it wasn’t divided as said in the exercise then it did not specifically said to the a validation set as well. </a:t>
            </a:r>
            <a:endParaRPr dirty="0"/>
          </a:p>
          <a:p>
            <a:pPr marL="182880" lvl="0" indent="-154940" algn="l" rtl="0">
              <a:spcBef>
                <a:spcPts val="0"/>
              </a:spcBef>
              <a:spcAft>
                <a:spcPts val="0"/>
              </a:spcAft>
              <a:buSzPts val="1000"/>
              <a:buChar char="●"/>
            </a:pPr>
            <a:r>
              <a:rPr lang="en" dirty="0"/>
              <a:t>What went well?</a:t>
            </a:r>
          </a:p>
          <a:p>
            <a:pPr marL="27940" lvl="0" indent="0" algn="l" rtl="0">
              <a:spcBef>
                <a:spcPts val="0"/>
              </a:spcBef>
              <a:spcAft>
                <a:spcPts val="0"/>
              </a:spcAft>
              <a:buSzPts val="1000"/>
              <a:buNone/>
            </a:pPr>
            <a:r>
              <a:rPr lang="en" dirty="0"/>
              <a:t>My last iteration went better than expected got a 94% on a validation accuarcy. Using the trasnfer learning model.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didn’t go so well? </a:t>
            </a:r>
          </a:p>
          <a:p>
            <a:pPr marL="27940" lvl="0" indent="0" algn="l" rtl="0">
              <a:spcBef>
                <a:spcPts val="0"/>
              </a:spcBef>
              <a:spcAft>
                <a:spcPts val="0"/>
              </a:spcAft>
              <a:buSzPts val="1000"/>
              <a:buNone/>
            </a:pPr>
            <a:r>
              <a:rPr lang="en" dirty="0"/>
              <a:t>- Apart for the Wednesday exercise. I had a problem with my images on the trasnfer learning but through some pre-processing steps I manage to complete the whole </a:t>
            </a:r>
            <a:endParaRPr dirty="0"/>
          </a:p>
          <a:p>
            <a:pPr marL="182880" lvl="0" indent="-154940" algn="l" rtl="0">
              <a:spcBef>
                <a:spcPts val="0"/>
              </a:spcBef>
              <a:spcAft>
                <a:spcPts val="0"/>
              </a:spcAft>
              <a:buSzPts val="1000"/>
              <a:buChar char="●"/>
            </a:pPr>
            <a:r>
              <a:rPr lang="en" dirty="0"/>
              <a:t>What did you learn? </a:t>
            </a:r>
          </a:p>
          <a:p>
            <a:pPr marL="199390" lvl="0" indent="-171450" algn="l" rtl="0">
              <a:spcBef>
                <a:spcPts val="0"/>
              </a:spcBef>
              <a:spcAft>
                <a:spcPts val="0"/>
              </a:spcAft>
              <a:buSzPts val="1000"/>
              <a:buFont typeface="Wingdings" panose="05000000000000000000" pitchFamily="2" charset="2"/>
              <a:buChar char="v"/>
            </a:pPr>
            <a:r>
              <a:rPr lang="en" dirty="0"/>
              <a:t>How to implement a trasnfer learning model into my itteration.</a:t>
            </a:r>
          </a:p>
          <a:p>
            <a:pPr marL="199390" lvl="0" indent="-171450" algn="l" rtl="0">
              <a:spcBef>
                <a:spcPts val="0"/>
              </a:spcBef>
              <a:spcAft>
                <a:spcPts val="0"/>
              </a:spcAft>
              <a:buSzPts val="1000"/>
              <a:buFont typeface="Wingdings" panose="05000000000000000000" pitchFamily="2" charset="2"/>
              <a:buChar char="v"/>
            </a:pPr>
            <a:endParaRPr lang="en" dirty="0"/>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could be added as an Action point looking forward to next week?</a:t>
            </a:r>
          </a:p>
          <a:p>
            <a:pPr marL="199390" lvl="0" indent="-171450" algn="l" rtl="0">
              <a:spcBef>
                <a:spcPts val="0"/>
              </a:spcBef>
              <a:spcAft>
                <a:spcPts val="0"/>
              </a:spcAft>
              <a:buSzPts val="1000"/>
              <a:buFont typeface="Wingdings" panose="05000000000000000000" pitchFamily="2" charset="2"/>
              <a:buChar char="Ø"/>
            </a:pPr>
            <a:r>
              <a:rPr lang="en" dirty="0"/>
              <a:t>Be done with everything that I am behind with </a:t>
            </a:r>
          </a:p>
          <a:p>
            <a:pPr marL="199390" lvl="0" indent="-171450" algn="l" rtl="0">
              <a:spcBef>
                <a:spcPts val="0"/>
              </a:spcBef>
              <a:spcAft>
                <a:spcPts val="0"/>
              </a:spcAft>
              <a:buSzPts val="1000"/>
              <a:buFont typeface="Wingdings" panose="05000000000000000000" pitchFamily="2" charset="2"/>
              <a:buChar char="Ø"/>
            </a:pPr>
            <a:r>
              <a:rPr lang="en" dirty="0"/>
              <a:t>Do the exercise on Figma</a:t>
            </a:r>
          </a:p>
          <a:p>
            <a:pPr marL="199390" lvl="0" indent="-171450" algn="l" rtl="0">
              <a:spcBef>
                <a:spcPts val="0"/>
              </a:spcBef>
              <a:spcAft>
                <a:spcPts val="0"/>
              </a:spcAft>
              <a:buSzPts val="1000"/>
              <a:buFont typeface="Wingdings" panose="05000000000000000000" pitchFamily="2" charset="2"/>
              <a:buChar char="Ø"/>
            </a:pPr>
            <a:r>
              <a:rPr lang="en-US" dirty="0"/>
              <a:t>K</a:t>
            </a:r>
            <a:r>
              <a:rPr lang="en" dirty="0"/>
              <a:t>eep up with my learning and working log </a:t>
            </a:r>
          </a:p>
          <a:p>
            <a:pPr marL="199390" lvl="0" indent="-171450" algn="l" rtl="0">
              <a:spcBef>
                <a:spcPts val="0"/>
              </a:spcBef>
              <a:spcAft>
                <a:spcPts val="0"/>
              </a:spcAft>
              <a:buSzPts val="1000"/>
              <a:buFont typeface="Wingdings" panose="05000000000000000000" pitchFamily="2" charset="2"/>
              <a:buChar char="Ø"/>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9D84CE0-4585-9208-37B8-A1E9BBDC721A}"/>
              </a:ext>
            </a:extLst>
          </p:cNvPr>
          <p:cNvPicPr>
            <a:picLocks noChangeAspect="1"/>
          </p:cNvPicPr>
          <p:nvPr/>
        </p:nvPicPr>
        <p:blipFill>
          <a:blip r:embed="rId3"/>
          <a:stretch>
            <a:fillRect/>
          </a:stretch>
        </p:blipFill>
        <p:spPr>
          <a:xfrm>
            <a:off x="-1" y="4058529"/>
            <a:ext cx="4670317" cy="1094467"/>
          </a:xfrm>
          <a:prstGeom prst="rect">
            <a:avLst/>
          </a:prstGeom>
        </p:spPr>
      </p:pic>
    </p:spTree>
    <p:extLst>
      <p:ext uri="{BB962C8B-B14F-4D97-AF65-F5344CB8AC3E}">
        <p14:creationId xmlns:p14="http://schemas.microsoft.com/office/powerpoint/2010/main" val="242316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lvl="0"/>
            <a:r>
              <a:rPr lang="en" dirty="0"/>
              <a:t>Week </a:t>
            </a:r>
            <a:r>
              <a:rPr lang="en-NL" dirty="0"/>
              <a:t>6</a:t>
            </a:r>
            <a:r>
              <a:rPr lang="en" dirty="0"/>
              <a:t> - Feedback</a:t>
            </a:r>
            <a:r>
              <a:rPr lang="en-US" dirty="0" err="1">
                <a:solidFill>
                  <a:srgbClr val="3C454E"/>
                </a:solidFill>
                <a:latin typeface="Lato" panose="020F0502020204030203" pitchFamily="34" charset="0"/>
              </a:rPr>
              <a:t>Elavendan</a:t>
            </a:r>
            <a:r>
              <a:rPr lang="en-US" dirty="0">
                <a:solidFill>
                  <a:srgbClr val="3C454E"/>
                </a:solidFill>
                <a:latin typeface="Lato" panose="020F0502020204030203" pitchFamily="34" charset="0"/>
              </a:rPr>
              <a:t> Rajendran</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endParaRPr dirty="0"/>
          </a:p>
          <a:p>
            <a:pPr marL="0" lvl="0" indent="0" algn="l" rtl="0">
              <a:spcBef>
                <a:spcPts val="800"/>
              </a:spcBef>
              <a:spcAft>
                <a:spcPts val="800"/>
              </a:spcAft>
              <a:buNone/>
            </a:pPr>
            <a:r>
              <a:rPr lang="en" dirty="0"/>
              <a:t>Response: </a:t>
            </a:r>
            <a:r>
              <a:rPr lang="en-US" dirty="0" err="1"/>
              <a:t>Elavendan</a:t>
            </a:r>
            <a:r>
              <a:rPr lang="en-US" dirty="0"/>
              <a:t> Rajendran</a:t>
            </a:r>
            <a:r>
              <a:rPr lang="en" dirty="0"/>
              <a:t> -  your presentation was clear you had humour into it as well.</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Tree>
    <p:extLst>
      <p:ext uri="{BB962C8B-B14F-4D97-AF65-F5344CB8AC3E}">
        <p14:creationId xmlns:p14="http://schemas.microsoft.com/office/powerpoint/2010/main" val="2397875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did you do?</a:t>
            </a:r>
            <a:endParaRPr dirty="0"/>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99390" lvl="0" indent="-171450" algn="l" rtl="0">
              <a:spcBef>
                <a:spcPts val="0"/>
              </a:spcBef>
              <a:spcAft>
                <a:spcPts val="0"/>
              </a:spcAft>
              <a:buSzPts val="1000"/>
              <a:buFont typeface="Wingdings" panose="05000000000000000000" pitchFamily="2" charset="2"/>
              <a:buChar char="Ø"/>
            </a:pPr>
            <a:r>
              <a:rPr lang="en" dirty="0"/>
              <a:t>Be done with everything that I am behind with </a:t>
            </a:r>
          </a:p>
          <a:p>
            <a:pPr marL="199390" lvl="0" indent="-171450" algn="l" rtl="0">
              <a:spcBef>
                <a:spcPts val="0"/>
              </a:spcBef>
              <a:spcAft>
                <a:spcPts val="0"/>
              </a:spcAft>
              <a:buSzPts val="1000"/>
              <a:buFont typeface="Wingdings" panose="05000000000000000000" pitchFamily="2" charset="2"/>
              <a:buChar char="Ø"/>
            </a:pPr>
            <a:r>
              <a:rPr lang="en" dirty="0"/>
              <a:t>Do the exercise on Figma</a:t>
            </a:r>
          </a:p>
          <a:p>
            <a:pPr marL="199390" lvl="0" indent="-171450" algn="l" rtl="0">
              <a:spcBef>
                <a:spcPts val="0"/>
              </a:spcBef>
              <a:spcAft>
                <a:spcPts val="0"/>
              </a:spcAft>
              <a:buSzPts val="1000"/>
              <a:buFont typeface="Wingdings" panose="05000000000000000000" pitchFamily="2" charset="2"/>
              <a:buChar char="Ø"/>
            </a:pPr>
            <a:r>
              <a:rPr lang="en-US" dirty="0"/>
              <a:t>K</a:t>
            </a:r>
            <a:r>
              <a:rPr lang="en" dirty="0"/>
              <a:t>eep up with my learning and working log </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 dirty="0"/>
              <a:t>Did the figma </a:t>
            </a:r>
          </a:p>
          <a:p>
            <a:pPr marL="27940" lvl="0" indent="0" algn="l" rtl="0">
              <a:spcBef>
                <a:spcPts val="0"/>
              </a:spcBef>
              <a:spcAft>
                <a:spcPts val="0"/>
              </a:spcAft>
              <a:buSzPts val="1000"/>
              <a:buNone/>
            </a:pPr>
            <a:r>
              <a:rPr lang="en-US" dirty="0"/>
              <a:t>Didn’t manage to keep up with the Learning Log and working Log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US" dirty="0">
                <a:hlinkClick r:id="rId3"/>
              </a:rPr>
              <a:t>https://github.com/BredaUniversityADSAI/2023-24c-fai1-adsai-PetarPaskalev232725/blob/main/Certificates/CertificateOfCompletion_Design%20Thinking%20Understanding%20the%20Process.pdf</a:t>
            </a:r>
            <a:r>
              <a:rPr lang="en" dirty="0"/>
              <a:t> </a:t>
            </a:r>
          </a:p>
          <a:p>
            <a:pPr marL="182880" lvl="0" indent="-154940" algn="l" rtl="0">
              <a:spcBef>
                <a:spcPts val="0"/>
              </a:spcBef>
              <a:spcAft>
                <a:spcPts val="0"/>
              </a:spcAft>
              <a:buSzPts val="1000"/>
              <a:buChar char="●"/>
            </a:pPr>
            <a:r>
              <a:rPr lang="en-US" dirty="0">
                <a:hlinkClick r:id="rId4"/>
              </a:rPr>
              <a:t>https://github.com/BredaUniversityADSAI/2023-24c-fai1-adsai-PetarPaskalev232725/blob/main/Certificates/CertificateOfCompletion_Interaction%20Design%20Flow.pdf</a:t>
            </a:r>
            <a:r>
              <a:rPr lang="en-US" dirty="0"/>
              <a:t> </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dirty="0"/>
              <a:t>How did the week go?</a:t>
            </a:r>
          </a:p>
          <a:p>
            <a:pPr marL="182880" lvl="0" indent="-154940" algn="l" rtl="0">
              <a:spcBef>
                <a:spcPts val="0"/>
              </a:spcBef>
              <a:spcAft>
                <a:spcPts val="0"/>
              </a:spcAft>
              <a:buSzPts val="1000"/>
              <a:buChar char="●"/>
            </a:pPr>
            <a:r>
              <a:rPr lang="en-US" dirty="0"/>
              <a:t>The week was productive, with a good mix of meetings and learning sessions.</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What went well?</a:t>
            </a:r>
          </a:p>
          <a:p>
            <a:pPr marL="182880" lvl="0" indent="-154940" algn="l" rtl="0">
              <a:spcBef>
                <a:spcPts val="0"/>
              </a:spcBef>
              <a:spcAft>
                <a:spcPts val="0"/>
              </a:spcAft>
              <a:buSzPts val="1000"/>
              <a:buChar char="●"/>
            </a:pPr>
            <a:r>
              <a:rPr lang="en-US" dirty="0"/>
              <a:t>Diverse learning activities were completed, including workshops and study sessions. Tasks like preparing prototypes and executing studies were successfully accomplished.</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What didn’t go so well?</a:t>
            </a:r>
          </a:p>
          <a:p>
            <a:pPr marL="182880" lvl="0" indent="-154940" algn="l" rtl="0">
              <a:spcBef>
                <a:spcPts val="0"/>
              </a:spcBef>
              <a:spcAft>
                <a:spcPts val="0"/>
              </a:spcAft>
              <a:buSzPts val="1000"/>
              <a:buChar char="●"/>
            </a:pPr>
            <a:r>
              <a:rPr lang="en-US" dirty="0"/>
              <a:t>One task was cancelled, possibly due to a shift in focus. Some tasks took more or less time than expected, affecting scheduling.</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What did you learn?</a:t>
            </a:r>
          </a:p>
          <a:p>
            <a:pPr marL="182880" lvl="0" indent="-154940" algn="l" rtl="0">
              <a:spcBef>
                <a:spcPts val="0"/>
              </a:spcBef>
              <a:spcAft>
                <a:spcPts val="0"/>
              </a:spcAft>
              <a:buSzPts val="1000"/>
              <a:buChar char="●"/>
            </a:pPr>
            <a:r>
              <a:rPr lang="en-US" dirty="0"/>
              <a:t>Improved technical skills in tools like Figma and gained practical experience in areas like Interaction Design and Design Thinking.</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Action points for next week:</a:t>
            </a:r>
          </a:p>
          <a:p>
            <a:pPr marL="182880" lvl="0" indent="-154940" algn="l" rtl="0">
              <a:spcBef>
                <a:spcPts val="0"/>
              </a:spcBef>
              <a:spcAft>
                <a:spcPts val="0"/>
              </a:spcAft>
              <a:buSzPts val="1000"/>
              <a:buChar char="●"/>
            </a:pPr>
            <a:r>
              <a:rPr lang="en-US" dirty="0"/>
              <a:t>Refine time estimates, improve communication within the team, and continue learning through workshops and practical projects.</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3FB0459-59E3-26AF-D51E-DE70418990E7}"/>
              </a:ext>
            </a:extLst>
          </p:cNvPr>
          <p:cNvPicPr>
            <a:picLocks noChangeAspect="1"/>
          </p:cNvPicPr>
          <p:nvPr/>
        </p:nvPicPr>
        <p:blipFill>
          <a:blip r:embed="rId5"/>
          <a:stretch>
            <a:fillRect/>
          </a:stretch>
        </p:blipFill>
        <p:spPr>
          <a:xfrm>
            <a:off x="1855017" y="3990803"/>
            <a:ext cx="1648691" cy="1140058"/>
          </a:xfrm>
          <a:prstGeom prst="rect">
            <a:avLst/>
          </a:prstGeom>
        </p:spPr>
      </p:pic>
      <p:pic>
        <p:nvPicPr>
          <p:cNvPr id="5" name="Picture 4">
            <a:extLst>
              <a:ext uri="{FF2B5EF4-FFF2-40B4-BE49-F238E27FC236}">
                <a16:creationId xmlns:a16="http://schemas.microsoft.com/office/drawing/2014/main" id="{D72DE623-EBF3-6BE3-5109-ED1381E687CC}"/>
              </a:ext>
            </a:extLst>
          </p:cNvPr>
          <p:cNvPicPr>
            <a:picLocks noChangeAspect="1"/>
          </p:cNvPicPr>
          <p:nvPr/>
        </p:nvPicPr>
        <p:blipFill>
          <a:blip r:embed="rId6"/>
          <a:stretch>
            <a:fillRect/>
          </a:stretch>
        </p:blipFill>
        <p:spPr>
          <a:xfrm>
            <a:off x="-3200" y="3990803"/>
            <a:ext cx="1521818" cy="1140879"/>
          </a:xfrm>
          <a:prstGeom prst="rect">
            <a:avLst/>
          </a:prstGeom>
        </p:spPr>
      </p:pic>
    </p:spTree>
    <p:extLst>
      <p:ext uri="{BB962C8B-B14F-4D97-AF65-F5344CB8AC3E}">
        <p14:creationId xmlns:p14="http://schemas.microsoft.com/office/powerpoint/2010/main" val="902546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Tree>
    <p:extLst>
      <p:ext uri="{BB962C8B-B14F-4D97-AF65-F5344CB8AC3E}">
        <p14:creationId xmlns:p14="http://schemas.microsoft.com/office/powerpoint/2010/main" val="628294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organised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7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8</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99390" lvl="0" indent="-171450" algn="l" rtl="0">
              <a:spcBef>
                <a:spcPts val="0"/>
              </a:spcBef>
              <a:spcAft>
                <a:spcPts val="0"/>
              </a:spcAft>
              <a:buSzPts val="1000"/>
              <a:buFont typeface="Wingdings" panose="05000000000000000000" pitchFamily="2" charset="2"/>
              <a:buChar char="Ø"/>
            </a:pPr>
            <a:r>
              <a:rPr lang="en" dirty="0"/>
              <a:t>Be done everything and give my final deliverables </a:t>
            </a: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 dirty="0"/>
              <a:t>Did everything according to my plan.</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sz="1600" dirty="0"/>
              <a:t>Evidence:</a:t>
            </a:r>
          </a:p>
          <a:p>
            <a:pPr marL="182880" lvl="0" indent="-154940" algn="l" rtl="0">
              <a:spcBef>
                <a:spcPts val="0"/>
              </a:spcBef>
              <a:spcAft>
                <a:spcPts val="0"/>
              </a:spcAft>
              <a:buSzPts val="1000"/>
              <a:buChar char="●"/>
            </a:pPr>
            <a:endParaRPr lang="en" sz="1600" dirty="0"/>
          </a:p>
          <a:p>
            <a:pPr marL="182880" lvl="0" indent="-154940" algn="l" rtl="0">
              <a:spcBef>
                <a:spcPts val="0"/>
              </a:spcBef>
              <a:spcAft>
                <a:spcPts val="0"/>
              </a:spcAft>
              <a:buSzPts val="1000"/>
              <a:buChar char="●"/>
            </a:pPr>
            <a:r>
              <a:rPr lang="en-US" dirty="0">
                <a:hlinkClick r:id="rId3"/>
              </a:rPr>
              <a:t>https://github.com/BredaUniversityADSAI/2023-24c-fai1-adsai-PetarPaskalev232725/blob/main/CreativeBrief_Petar_Paskalev_232725.ipynb</a:t>
            </a:r>
            <a:r>
              <a:rPr lang="en" dirty="0"/>
              <a:t> </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US" dirty="0"/>
              <a:t>What went well:</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Completed </a:t>
            </a:r>
            <a:r>
              <a:rPr lang="en-US" dirty="0" err="1"/>
              <a:t>DataLab</a:t>
            </a:r>
            <a:r>
              <a:rPr lang="en-US" dirty="0"/>
              <a:t> Preparation exercises on LinkedIn and </a:t>
            </a:r>
            <a:r>
              <a:rPr lang="en-US" dirty="0" err="1"/>
              <a:t>Datacamp</a:t>
            </a:r>
            <a:r>
              <a:rPr lang="en-US" dirty="0"/>
              <a:t> courses, as well as preparing for A/B testing in </a:t>
            </a:r>
            <a:r>
              <a:rPr lang="en-US" dirty="0" err="1"/>
              <a:t>DataLab</a:t>
            </a:r>
            <a:r>
              <a:rPr lang="en-US" dirty="0"/>
              <a:t>.</a:t>
            </a:r>
          </a:p>
          <a:p>
            <a:pPr marL="182880" lvl="0" indent="-154940" algn="l" rtl="0">
              <a:spcBef>
                <a:spcPts val="0"/>
              </a:spcBef>
              <a:spcAft>
                <a:spcPts val="0"/>
              </a:spcAft>
              <a:buSzPts val="1000"/>
              <a:buChar char="●"/>
            </a:pPr>
            <a:r>
              <a:rPr lang="en-US" dirty="0"/>
              <a:t>Attended </a:t>
            </a:r>
            <a:r>
              <a:rPr lang="en-US" dirty="0" err="1"/>
              <a:t>DataLab</a:t>
            </a:r>
            <a:r>
              <a:rPr lang="en-US" dirty="0"/>
              <a:t> sessions and actively participated in activities such as A/B testing and analyzing results.</a:t>
            </a:r>
          </a:p>
          <a:p>
            <a:pPr marL="182880" lvl="0" indent="-154940" algn="l" rtl="0">
              <a:spcBef>
                <a:spcPts val="0"/>
              </a:spcBef>
              <a:spcAft>
                <a:spcPts val="0"/>
              </a:spcAft>
              <a:buSzPts val="1000"/>
              <a:buChar char="●"/>
            </a:pPr>
            <a:r>
              <a:rPr lang="en-US" dirty="0"/>
              <a:t>Worked on final deliverables, including creating a demo video for the wireframe, preparing for presentations on XAI, and fixing issues with Iteration 3 and Grid Cam.</a:t>
            </a:r>
          </a:p>
          <a:p>
            <a:pPr marL="182880" lvl="0" indent="-154940" algn="l" rtl="0">
              <a:spcBef>
                <a:spcPts val="0"/>
              </a:spcBef>
              <a:spcAft>
                <a:spcPts val="0"/>
              </a:spcAft>
              <a:buSzPts val="1000"/>
              <a:buChar char="●"/>
            </a:pPr>
            <a:r>
              <a:rPr lang="en-US" dirty="0"/>
              <a:t>What didn’t go so well:</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Some tasks took longer than expected, resulting in a slight shortfall in planned hours.</a:t>
            </a:r>
          </a:p>
          <a:p>
            <a:pPr marL="182880" lvl="0" indent="-154940" algn="l" rtl="0">
              <a:spcBef>
                <a:spcPts val="0"/>
              </a:spcBef>
              <a:spcAft>
                <a:spcPts val="0"/>
              </a:spcAft>
              <a:buSzPts val="1000"/>
              <a:buChar char="●"/>
            </a:pPr>
            <a:r>
              <a:rPr lang="en-US" dirty="0"/>
              <a:t>What did you learn:</a:t>
            </a:r>
          </a:p>
          <a:p>
            <a:pPr marL="182880" lvl="0" indent="-154940" algn="l" rtl="0">
              <a:spcBef>
                <a:spcPts val="0"/>
              </a:spcBef>
              <a:spcAft>
                <a:spcPts val="0"/>
              </a:spcAft>
              <a:buSzPts val="1000"/>
              <a:buChar char="●"/>
            </a:pPr>
            <a:endParaRPr lang="en-US" dirty="0"/>
          </a:p>
          <a:p>
            <a:pPr marL="182880" lvl="0" indent="-154940" algn="l" rtl="0">
              <a:spcBef>
                <a:spcPts val="0"/>
              </a:spcBef>
              <a:spcAft>
                <a:spcPts val="0"/>
              </a:spcAft>
              <a:buSzPts val="1000"/>
              <a:buChar char="●"/>
            </a:pPr>
            <a:r>
              <a:rPr lang="en-US" dirty="0"/>
              <a:t>Enhanced understanding of A/B testing methodologies and their application.</a:t>
            </a:r>
          </a:p>
          <a:p>
            <a:pPr marL="182880" lvl="0" indent="-154940" algn="l" rtl="0">
              <a:spcBef>
                <a:spcPts val="0"/>
              </a:spcBef>
              <a:spcAft>
                <a:spcPts val="0"/>
              </a:spcAft>
              <a:buSzPts val="1000"/>
              <a:buChar char="●"/>
            </a:pPr>
            <a:r>
              <a:rPr lang="en-US" dirty="0"/>
              <a:t>Gained insights into responsible AI practices through fixing issues with Grid Cam and making a new kernel.</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8</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8BDDAD4-B27F-4DB0-3A77-BB950C341172}"/>
              </a:ext>
            </a:extLst>
          </p:cNvPr>
          <p:cNvPicPr>
            <a:picLocks noChangeAspect="1"/>
          </p:cNvPicPr>
          <p:nvPr/>
        </p:nvPicPr>
        <p:blipFill>
          <a:blip r:embed="rId4"/>
          <a:stretch>
            <a:fillRect/>
          </a:stretch>
        </p:blipFill>
        <p:spPr>
          <a:xfrm>
            <a:off x="-3200" y="3851459"/>
            <a:ext cx="2410691" cy="1292041"/>
          </a:xfrm>
          <a:prstGeom prst="rect">
            <a:avLst/>
          </a:prstGeom>
        </p:spPr>
      </p:pic>
    </p:spTree>
    <p:extLst>
      <p:ext uri="{BB962C8B-B14F-4D97-AF65-F5344CB8AC3E}">
        <p14:creationId xmlns:p14="http://schemas.microsoft.com/office/powerpoint/2010/main" val="4268202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8</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8</a:t>
            </a:r>
            <a:endParaRPr dirty="0"/>
          </a:p>
        </p:txBody>
      </p:sp>
    </p:spTree>
    <p:extLst>
      <p:ext uri="{BB962C8B-B14F-4D97-AF65-F5344CB8AC3E}">
        <p14:creationId xmlns:p14="http://schemas.microsoft.com/office/powerpoint/2010/main" val="3657977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Professional Practice</a:t>
            </a: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US" dirty="0"/>
              <a:t>The student demonstrates professional behavior as well as accountability and ethics in the application of industry best practices for planning, communication, collaboration, and responsible execution of work assignments.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1/6</a:t>
            </a:r>
            <a:endParaRPr dirty="0"/>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a:t>
            </a:r>
            <a:r>
              <a:rPr lang="en" sz="900" b="1" i="1" dirty="0">
                <a:solidFill>
                  <a:schemeClr val="lt1"/>
                </a:solidFill>
                <a:latin typeface="Helvetica Neue"/>
                <a:ea typeface="Helvetica Neue"/>
                <a:cs typeface="Helvetica Neue"/>
                <a:sym typeface="Helvetica Neue"/>
              </a:rPr>
              <a:t>using links to GitHub </a:t>
            </a:r>
            <a:r>
              <a:rPr lang="en" sz="900" i="1" dirty="0">
                <a:solidFill>
                  <a:schemeClr val="lt1"/>
                </a:solidFill>
                <a:latin typeface="Helvetica Neue"/>
                <a:ea typeface="Helvetica Neue"/>
                <a:cs typeface="Helvetica Neue"/>
                <a:sym typeface="Helvetica Neue"/>
              </a:rPr>
              <a:t>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demonstrates professional behavior as well as accountability and ethics in the application of industry best practices for planning, communication, collaboration, and responsible execution of work assignments. </a:t>
            </a: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r>
              <a:rPr lang="en-US" dirty="0"/>
              <a:t>3</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attends the </a:t>
            </a:r>
            <a:r>
              <a:rPr lang="en-US" dirty="0" err="1"/>
              <a:t>Datalab</a:t>
            </a:r>
            <a:r>
              <a:rPr lang="en-US" dirty="0"/>
              <a:t> sessions, and submits work, adhering to defined guidelines and processes in the Creative Brief.</a:t>
            </a:r>
            <a:endParaRPr lang="en-GB"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br>
              <a:rPr lang="en-US" sz="900" dirty="0"/>
            </a:br>
            <a:endParaRPr sz="900" dirty="0"/>
          </a:p>
        </p:txBody>
      </p:sp>
      <p:graphicFrame>
        <p:nvGraphicFramePr>
          <p:cNvPr id="2" name="Table 1">
            <a:extLst>
              <a:ext uri="{FF2B5EF4-FFF2-40B4-BE49-F238E27FC236}">
                <a16:creationId xmlns:a16="http://schemas.microsoft.com/office/drawing/2014/main" id="{CA959424-E864-4F4F-8519-2EDAC2E1D20D}"/>
              </a:ext>
            </a:extLst>
          </p:cNvPr>
          <p:cNvGraphicFramePr>
            <a:graphicFrameLocks noGrp="1"/>
          </p:cNvGraphicFramePr>
          <p:nvPr>
            <p:extLst>
              <p:ext uri="{D42A27DB-BD31-4B8C-83A1-F6EECF244321}">
                <p14:modId xmlns:p14="http://schemas.microsoft.com/office/powerpoint/2010/main" val="3726474688"/>
              </p:ext>
            </p:extLst>
          </p:nvPr>
        </p:nvGraphicFramePr>
        <p:xfrm>
          <a:off x="0" y="1127391"/>
          <a:ext cx="9143999" cy="4016110"/>
        </p:xfrm>
        <a:graphic>
          <a:graphicData uri="http://schemas.openxmlformats.org/drawingml/2006/table">
            <a:tbl>
              <a:tblPr/>
              <a:tblGrid>
                <a:gridCol w="1335944">
                  <a:extLst>
                    <a:ext uri="{9D8B030D-6E8A-4147-A177-3AD203B41FA5}">
                      <a16:colId xmlns:a16="http://schemas.microsoft.com/office/drawing/2014/main" val="3402118921"/>
                    </a:ext>
                  </a:extLst>
                </a:gridCol>
                <a:gridCol w="1146385">
                  <a:extLst>
                    <a:ext uri="{9D8B030D-6E8A-4147-A177-3AD203B41FA5}">
                      <a16:colId xmlns:a16="http://schemas.microsoft.com/office/drawing/2014/main" val="2776367865"/>
                    </a:ext>
                  </a:extLst>
                </a:gridCol>
                <a:gridCol w="1453291">
                  <a:extLst>
                    <a:ext uri="{9D8B030D-6E8A-4147-A177-3AD203B41FA5}">
                      <a16:colId xmlns:a16="http://schemas.microsoft.com/office/drawing/2014/main" val="443452161"/>
                    </a:ext>
                  </a:extLst>
                </a:gridCol>
                <a:gridCol w="1615771">
                  <a:extLst>
                    <a:ext uri="{9D8B030D-6E8A-4147-A177-3AD203B41FA5}">
                      <a16:colId xmlns:a16="http://schemas.microsoft.com/office/drawing/2014/main" val="3933826727"/>
                    </a:ext>
                  </a:extLst>
                </a:gridCol>
                <a:gridCol w="1796304">
                  <a:extLst>
                    <a:ext uri="{9D8B030D-6E8A-4147-A177-3AD203B41FA5}">
                      <a16:colId xmlns:a16="http://schemas.microsoft.com/office/drawing/2014/main" val="2341123088"/>
                    </a:ext>
                  </a:extLst>
                </a:gridCol>
                <a:gridCol w="1796304">
                  <a:extLst>
                    <a:ext uri="{9D8B030D-6E8A-4147-A177-3AD203B41FA5}">
                      <a16:colId xmlns:a16="http://schemas.microsoft.com/office/drawing/2014/main" val="2121778157"/>
                    </a:ext>
                  </a:extLst>
                </a:gridCol>
              </a:tblGrid>
              <a:tr h="2008055">
                <a:tc>
                  <a:txBody>
                    <a:bodyPr/>
                    <a:lstStyle/>
                    <a:p>
                      <a:pPr algn="l" fontAlgn="t"/>
                      <a:r>
                        <a:rPr lang="en-US" sz="800" b="0" i="0" u="none" strike="noStrike" dirty="0">
                          <a:solidFill>
                            <a:srgbClr val="000000"/>
                          </a:solidFill>
                          <a:effectLst/>
                          <a:latin typeface="Calibri" panose="020F0502020204030204" pitchFamily="34" charset="0"/>
                        </a:rPr>
                        <a:t>Not addressed this ILO in your project work. Your project work evidencing can include your Learning Log, Work Log, and supporting documents you submitted on the </a:t>
                      </a:r>
                      <a:r>
                        <a:rPr lang="en-US" sz="800" b="0" i="0" u="none" strike="noStrike" dirty="0" err="1">
                          <a:solidFill>
                            <a:srgbClr val="000000"/>
                          </a:solidFill>
                          <a:effectLst/>
                          <a:latin typeface="Calibri" panose="020F0502020204030204" pitchFamily="34" charset="0"/>
                        </a:rPr>
                        <a:t>BrightSpace</a:t>
                      </a:r>
                      <a:r>
                        <a:rPr lang="en-US" sz="800" b="0" i="0" u="none" strike="noStrike" dirty="0">
                          <a:solidFill>
                            <a:srgbClr val="000000"/>
                          </a:solidFill>
                          <a:effectLst/>
                          <a:latin typeface="Calibri" panose="020F0502020204030204" pitchFamily="34" charset="0"/>
                        </a:rPr>
                        <a:t> block assignment. In Section C of your Learning Log, include direct links to required files in your GitHub student repository or OneDrive rather than links to entire folders or the general repository.</a:t>
                      </a:r>
                    </a:p>
                  </a:txBody>
                  <a:tcPr marL="0" marR="0" marT="0" marB="0">
                    <a:lnL>
                      <a:noFill/>
                    </a:lnL>
                    <a:lnR>
                      <a:noFill/>
                    </a:lnR>
                    <a:lnT>
                      <a:noFill/>
                    </a:lnT>
                    <a:lnB>
                      <a:noFill/>
                    </a:lnB>
                    <a:solidFill>
                      <a:srgbClr val="FBDAD7"/>
                    </a:solidFill>
                  </a:tcPr>
                </a:tc>
                <a:tc>
                  <a:txBody>
                    <a:bodyPr/>
                    <a:lstStyle/>
                    <a:p>
                      <a:pPr algn="l" fontAlgn="t"/>
                      <a:r>
                        <a:rPr lang="en-US" sz="800" b="0" i="0" u="none" strike="noStrike" dirty="0">
                          <a:solidFill>
                            <a:srgbClr val="000000"/>
                          </a:solidFill>
                          <a:effectLst/>
                          <a:latin typeface="Calibri" panose="020F0502020204030204" pitchFamily="34" charset="0"/>
                        </a:rPr>
                        <a:t>The student notifies teaching staff if they are late or absent during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 by filling in the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 Absence' form; Incurred a maximum of two unexcused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 absences during the block, as tracked by the ADSAI Attendance application. </a:t>
                      </a:r>
                    </a:p>
                  </a:txBody>
                  <a:tcPr marL="0" marR="0" marT="0" marB="0">
                    <a:lnL>
                      <a:noFill/>
                    </a:lnL>
                    <a:lnR>
                      <a:noFill/>
                    </a:lnR>
                    <a:lnT>
                      <a:noFill/>
                    </a:lnT>
                    <a:lnB>
                      <a:noFill/>
                    </a:lnB>
                    <a:solidFill>
                      <a:srgbClr val="FFE1CC"/>
                    </a:solidFill>
                  </a:tcPr>
                </a:tc>
                <a:tc>
                  <a:txBody>
                    <a:bodyPr/>
                    <a:lstStyle/>
                    <a:p>
                      <a:pPr algn="l" fontAlgn="t"/>
                      <a:r>
                        <a:rPr lang="en-US" sz="800" b="0" i="0" u="none" strike="noStrike" dirty="0">
                          <a:solidFill>
                            <a:srgbClr val="000000"/>
                          </a:solidFill>
                          <a:effectLst/>
                          <a:latin typeface="Calibri" panose="020F0502020204030204" pitchFamily="34" charset="0"/>
                        </a:rPr>
                        <a:t>The student completes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 Preparation exercises listed on Brightspace before the corresponding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 session; The student updates their Work Log regularly. And meeting all criteria in poor. </a:t>
                      </a:r>
                    </a:p>
                  </a:txBody>
                  <a:tcPr marL="0" marR="0" marT="0" marB="0">
                    <a:lnL>
                      <a:noFill/>
                    </a:lnL>
                    <a:lnR>
                      <a:noFill/>
                    </a:lnR>
                    <a:lnT>
                      <a:noFill/>
                    </a:lnT>
                    <a:lnB>
                      <a:noFill/>
                    </a:lnB>
                    <a:solidFill>
                      <a:srgbClr val="FEF2CD"/>
                    </a:solidFill>
                  </a:tcPr>
                </a:tc>
                <a:tc>
                  <a:txBody>
                    <a:bodyPr/>
                    <a:lstStyle/>
                    <a:p>
                      <a:pPr algn="l" fontAlgn="t"/>
                      <a:r>
                        <a:rPr lang="en-US" sz="800" b="0" i="0" u="none" strike="noStrike" dirty="0">
                          <a:solidFill>
                            <a:srgbClr val="000000"/>
                          </a:solidFill>
                          <a:effectLst/>
                          <a:latin typeface="Calibri" panose="020F0502020204030204" pitchFamily="34" charset="0"/>
                        </a:rPr>
                        <a:t>The student updates their Work Log on a daily basis; In case of absence, the student proposes and completes activities that are acceptable alternatives to the learning activities presented in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 And meeting all criteria in insufficient. </a:t>
                      </a:r>
                    </a:p>
                  </a:txBody>
                  <a:tcPr marL="0" marR="0" marT="0" marB="0">
                    <a:lnL>
                      <a:noFill/>
                    </a:lnL>
                    <a:lnR>
                      <a:noFill/>
                    </a:lnR>
                    <a:lnT>
                      <a:noFill/>
                    </a:lnT>
                    <a:lnB>
                      <a:noFill/>
                    </a:lnB>
                    <a:solidFill>
                      <a:srgbClr val="D1F1DA"/>
                    </a:solidFill>
                  </a:tcPr>
                </a:tc>
                <a:tc>
                  <a:txBody>
                    <a:bodyPr/>
                    <a:lstStyle/>
                    <a:p>
                      <a:pPr algn="l" fontAlgn="t"/>
                      <a:r>
                        <a:rPr lang="en-US" sz="800" b="0" i="0" u="none" strike="noStrike" dirty="0">
                          <a:solidFill>
                            <a:srgbClr val="000000"/>
                          </a:solidFill>
                          <a:effectLst/>
                          <a:latin typeface="Calibri" panose="020F0502020204030204" pitchFamily="34" charset="0"/>
                        </a:rPr>
                        <a:t>The student submits work that meets professional standards regarding grammar, spelling, writing style, content, and neatness. And meeting all criteria in sufficient. </a:t>
                      </a:r>
                    </a:p>
                  </a:txBody>
                  <a:tcPr marL="0" marR="0" marT="0" marB="0">
                    <a:lnL>
                      <a:noFill/>
                    </a:lnL>
                    <a:lnR>
                      <a:noFill/>
                    </a:lnR>
                    <a:lnT>
                      <a:noFill/>
                    </a:lnT>
                    <a:lnB>
                      <a:noFill/>
                    </a:lnB>
                    <a:solidFill>
                      <a:srgbClr val="DAF1F3"/>
                    </a:solidFill>
                  </a:tcPr>
                </a:tc>
                <a:tc>
                  <a:txBody>
                    <a:bodyPr/>
                    <a:lstStyle/>
                    <a:p>
                      <a:pPr algn="l" fontAlgn="t"/>
                      <a:r>
                        <a:rPr lang="en-US" sz="800" b="0" i="0" u="none" strike="noStrike">
                          <a:solidFill>
                            <a:srgbClr val="000000"/>
                          </a:solidFill>
                          <a:effectLst/>
                          <a:latin typeface="Calibri" panose="020F0502020204030204" pitchFamily="34" charset="0"/>
                        </a:rPr>
                        <a:t>The student shares knowledge with or helps peers or other members of the AI/Data Science community (e.g., write a blog post, and share it in Brightspace, contribute to an open source project, participate in a Kaggle challenge, etc.). And meeting all criteria in good.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1046288202"/>
                  </a:ext>
                </a:extLst>
              </a:tr>
              <a:tr h="2008055">
                <a:tc>
                  <a:txBody>
                    <a:bodyPr/>
                    <a:lstStyle/>
                    <a:p>
                      <a:pPr algn="l" fontAlgn="t"/>
                      <a:r>
                        <a:rPr lang="en-150" sz="800" b="0" i="0" u="none" strike="noStrike" dirty="0">
                          <a:solidFill>
                            <a:srgbClr val="000000"/>
                          </a:solidFill>
                          <a:effectLst/>
                          <a:latin typeface="Calibri" panose="020F0502020204030204" pitchFamily="34" charset="0"/>
                        </a:rPr>
                        <a:t> </a:t>
                      </a:r>
                      <a:r>
                        <a:rPr lang="en-US" sz="800" b="0" i="0" u="none" strike="noStrike" dirty="0">
                          <a:solidFill>
                            <a:srgbClr val="000000"/>
                          </a:solidFill>
                          <a:effectLst/>
                          <a:latin typeface="Calibri" panose="020F0502020204030204" pitchFamily="34" charset="0"/>
                        </a:rPr>
                        <a:t> </a:t>
                      </a:r>
                      <a:r>
                        <a:rPr lang="en-US" sz="800" b="0" i="0" u="none" strike="noStrike" dirty="0">
                          <a:solidFill>
                            <a:srgbClr val="000000"/>
                          </a:solidFill>
                          <a:effectLst/>
                          <a:latin typeface="Calibri" panose="020F0502020204030204" pitchFamily="34" charset="0"/>
                          <a:hlinkClick r:id="rId3"/>
                        </a:rPr>
                        <a:t>Worklog</a:t>
                      </a:r>
                      <a:r>
                        <a:rPr lang="en-US" sz="800" b="0" i="0" u="none" strike="noStrike" dirty="0">
                          <a:solidFill>
                            <a:srgbClr val="000000"/>
                          </a:solidFill>
                          <a:effectLst/>
                          <a:latin typeface="Calibri" panose="020F0502020204030204" pitchFamily="34" charset="0"/>
                        </a:rPr>
                        <a:t> </a:t>
                      </a:r>
                      <a:endParaRPr lang="en-150" sz="8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fontAlgn="t"/>
                      <a:r>
                        <a:rPr lang="en-150" sz="800" b="0" i="0" u="none" strike="noStrike" dirty="0">
                          <a:solidFill>
                            <a:srgbClr val="000000"/>
                          </a:solidFill>
                          <a:effectLst/>
                          <a:latin typeface="Calibri" panose="020F0502020204030204" pitchFamily="34" charset="0"/>
                        </a:rPr>
                        <a:t> </a:t>
                      </a:r>
                      <a:r>
                        <a:rPr lang="en-US" sz="800" b="0" i="0" u="none" strike="noStrike" dirty="0">
                          <a:solidFill>
                            <a:srgbClr val="000000"/>
                          </a:solidFill>
                          <a:effectLst/>
                          <a:latin typeface="Calibri" panose="020F0502020204030204" pitchFamily="34" charset="0"/>
                        </a:rPr>
                        <a:t>I have checked in at every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 I have attended and notified my mentor if I was late for the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a:t>
                      </a:r>
                      <a:endParaRPr lang="en-150" sz="8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150" sz="800" b="0" i="0" u="none" strike="noStrike" dirty="0">
                          <a:solidFill>
                            <a:srgbClr val="000000"/>
                          </a:solidFill>
                          <a:effectLst/>
                          <a:latin typeface="Calibri" panose="020F0502020204030204" pitchFamily="34" charset="0"/>
                        </a:rPr>
                        <a:t> </a:t>
                      </a:r>
                      <a:r>
                        <a:rPr lang="en-US" sz="800" b="0" i="0" u="none" strike="noStrike" dirty="0">
                          <a:solidFill>
                            <a:srgbClr val="000000"/>
                          </a:solidFill>
                          <a:effectLst/>
                          <a:latin typeface="Calibri" panose="020F0502020204030204" pitchFamily="34" charset="0"/>
                        </a:rPr>
                        <a:t>I, as the student, have completed the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 Preparation exercises listed on Brightspace before the corresponding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 session. Additionally, I have ensured to update my Work Log regularly. </a:t>
                      </a:r>
                    </a:p>
                    <a:p>
                      <a:pPr algn="l" fontAlgn="t"/>
                      <a:r>
                        <a:rPr lang="en-US" sz="800" b="0" i="0" u="none" strike="noStrike" dirty="0">
                          <a:solidFill>
                            <a:srgbClr val="000000"/>
                          </a:solidFill>
                          <a:effectLst/>
                          <a:latin typeface="Calibri" panose="020F0502020204030204" pitchFamily="34" charset="0"/>
                          <a:hlinkClick r:id="rId3"/>
                        </a:rPr>
                        <a:t>Worklog</a:t>
                      </a:r>
                      <a:r>
                        <a:rPr lang="en-US" sz="800" b="0" i="0" u="none" strike="noStrike" dirty="0">
                          <a:solidFill>
                            <a:srgbClr val="000000"/>
                          </a:solidFill>
                          <a:effectLst/>
                          <a:latin typeface="Calibri" panose="020F0502020204030204" pitchFamily="34" charset="0"/>
                        </a:rPr>
                        <a:t> </a:t>
                      </a:r>
                      <a:endParaRPr lang="en-150" sz="8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150" sz="800" b="0" i="0" u="none" strike="noStrike" dirty="0">
                          <a:solidFill>
                            <a:srgbClr val="000000"/>
                          </a:solidFill>
                          <a:effectLst/>
                          <a:latin typeface="Calibri" panose="020F0502020204030204" pitchFamily="34" charset="0"/>
                        </a:rPr>
                        <a:t> </a:t>
                      </a:r>
                      <a:r>
                        <a:rPr lang="en-US" sz="800" b="0" i="0" u="none" strike="noStrike" dirty="0">
                          <a:solidFill>
                            <a:srgbClr val="000000"/>
                          </a:solidFill>
                          <a:effectLst/>
                          <a:latin typeface="Calibri" panose="020F0502020204030204" pitchFamily="34" charset="0"/>
                        </a:rPr>
                        <a:t>I have attended every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 session without fail. In instances where I've been late, I've promptly informed my mentors. If I am unable to make it to the </a:t>
                      </a:r>
                      <a:r>
                        <a:rPr lang="en-US" sz="800" b="0" i="0" u="none" strike="noStrike" dirty="0" err="1">
                          <a:solidFill>
                            <a:srgbClr val="000000"/>
                          </a:solidFill>
                          <a:effectLst/>
                          <a:latin typeface="Calibri" panose="020F0502020204030204" pitchFamily="34" charset="0"/>
                        </a:rPr>
                        <a:t>Datalab</a:t>
                      </a:r>
                      <a:r>
                        <a:rPr lang="en-US" sz="800" b="0" i="0" u="none" strike="noStrike" dirty="0">
                          <a:solidFill>
                            <a:srgbClr val="000000"/>
                          </a:solidFill>
                          <a:effectLst/>
                          <a:latin typeface="Calibri" panose="020F0502020204030204" pitchFamily="34" charset="0"/>
                        </a:rPr>
                        <a:t> on time, I ensure to notify them.</a:t>
                      </a:r>
                    </a:p>
                    <a:p>
                      <a:pPr algn="l" fontAlgn="t"/>
                      <a:endParaRPr lang="en-US" sz="800" b="0" i="0" u="none" strike="noStrike" dirty="0">
                        <a:solidFill>
                          <a:srgbClr val="000000"/>
                        </a:solidFill>
                        <a:effectLst/>
                        <a:latin typeface="Calibri" panose="020F0502020204030204" pitchFamily="34" charset="0"/>
                      </a:endParaRPr>
                    </a:p>
                    <a:p>
                      <a:pPr algn="l" fontAlgn="t"/>
                      <a:endParaRPr lang="en-US" sz="800" b="0" i="0" u="none" strike="noStrike" dirty="0">
                        <a:solidFill>
                          <a:srgbClr val="000000"/>
                        </a:solidFill>
                        <a:effectLst/>
                        <a:latin typeface="Calibri" panose="020F0502020204030204" pitchFamily="34" charset="0"/>
                      </a:endParaRPr>
                    </a:p>
                    <a:p>
                      <a:pPr algn="l" fontAlgn="t"/>
                      <a:endParaRPr lang="en-US" sz="800" b="0" i="0" u="none" strike="noStrike" dirty="0">
                        <a:solidFill>
                          <a:srgbClr val="000000"/>
                        </a:solidFill>
                        <a:effectLst/>
                        <a:latin typeface="Calibri" panose="020F0502020204030204" pitchFamily="34" charset="0"/>
                      </a:endParaRPr>
                    </a:p>
                    <a:p>
                      <a:pPr algn="l" fontAlgn="t"/>
                      <a:endParaRPr lang="en-US" sz="800" b="0" i="0" u="none" strike="noStrike" dirty="0">
                        <a:solidFill>
                          <a:srgbClr val="000000"/>
                        </a:solidFill>
                        <a:effectLst/>
                        <a:latin typeface="Calibri" panose="020F0502020204030204" pitchFamily="34" charset="0"/>
                      </a:endParaRPr>
                    </a:p>
                    <a:p>
                      <a:pPr algn="l" fontAlgn="t"/>
                      <a:endParaRPr lang="en-US" sz="800" b="0" i="0" u="none" strike="noStrike" dirty="0">
                        <a:solidFill>
                          <a:srgbClr val="000000"/>
                        </a:solidFill>
                        <a:effectLst/>
                        <a:latin typeface="Calibri" panose="020F0502020204030204" pitchFamily="34" charset="0"/>
                      </a:endParaRPr>
                    </a:p>
                    <a:p>
                      <a:pPr algn="l" fontAlgn="t"/>
                      <a:endParaRPr lang="en-US" sz="8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fontAlgn="t"/>
                      <a:r>
                        <a:rPr lang="en-150" sz="800" b="0" i="0" u="none" strike="noStrike" dirty="0">
                          <a:solidFill>
                            <a:srgbClr val="000000"/>
                          </a:solidFill>
                          <a:effectLst/>
                          <a:latin typeface="Calibri" panose="020F0502020204030204" pitchFamily="34" charset="0"/>
                        </a:rPr>
                        <a:t> </a:t>
                      </a:r>
                      <a:r>
                        <a:rPr lang="en-US" sz="800" b="0" i="0" u="none" strike="noStrike" dirty="0">
                          <a:solidFill>
                            <a:srgbClr val="000000"/>
                          </a:solidFill>
                          <a:effectLst/>
                          <a:latin typeface="Calibri" panose="020F0502020204030204" pitchFamily="34" charset="0"/>
                        </a:rPr>
                        <a:t>I ensured that I met all the requirements by submitting work that adhered to professional standards in grammar, spelling, writing style, content, and neatness, ensuring thorough compliance.</a:t>
                      </a:r>
                    </a:p>
                    <a:p>
                      <a:pPr algn="l" fontAlgn="t"/>
                      <a:r>
                        <a:rPr lang="en-US" sz="800" b="0" i="0" u="none" strike="noStrike" dirty="0">
                          <a:solidFill>
                            <a:srgbClr val="000000"/>
                          </a:solidFill>
                          <a:effectLst/>
                          <a:latin typeface="Calibri" panose="020F0502020204030204" pitchFamily="34" charset="0"/>
                          <a:hlinkClick r:id="rId3"/>
                        </a:rPr>
                        <a:t>Worklog</a:t>
                      </a:r>
                      <a:r>
                        <a:rPr lang="en-US" sz="800" b="0" i="0" u="none" strike="noStrike" dirty="0">
                          <a:solidFill>
                            <a:srgbClr val="000000"/>
                          </a:solidFill>
                          <a:effectLst/>
                          <a:latin typeface="Calibri" panose="020F0502020204030204" pitchFamily="34" charset="0"/>
                        </a:rPr>
                        <a:t> </a:t>
                      </a:r>
                      <a:endParaRPr lang="en-150" sz="8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150" sz="800" b="0" i="0" u="none" strike="noStrike" dirty="0">
                          <a:solidFill>
                            <a:srgbClr val="000000"/>
                          </a:solidFill>
                          <a:effectLst/>
                          <a:latin typeface="Calibri" panose="020F0502020204030204" pitchFamily="34" charset="0"/>
                        </a:rPr>
                        <a:t>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519801402"/>
                  </a:ext>
                </a:extLst>
              </a:tr>
            </a:tbl>
          </a:graphicData>
        </a:graphic>
      </p:graphicFrame>
      <p:pic>
        <p:nvPicPr>
          <p:cNvPr id="3" name="Picture 2">
            <a:extLst>
              <a:ext uri="{FF2B5EF4-FFF2-40B4-BE49-F238E27FC236}">
                <a16:creationId xmlns:a16="http://schemas.microsoft.com/office/drawing/2014/main" id="{45F468F4-643C-515E-E9E0-04560DF0BDBB}"/>
              </a:ext>
            </a:extLst>
          </p:cNvPr>
          <p:cNvPicPr>
            <a:picLocks noChangeAspect="1"/>
          </p:cNvPicPr>
          <p:nvPr/>
        </p:nvPicPr>
        <p:blipFill>
          <a:blip r:embed="rId4"/>
          <a:stretch>
            <a:fillRect/>
          </a:stretch>
        </p:blipFill>
        <p:spPr>
          <a:xfrm>
            <a:off x="-1" y="1012258"/>
            <a:ext cx="9144000" cy="11513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2</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Personal Development</a:t>
            </a:r>
            <a:endParaRPr/>
          </a:p>
          <a:p>
            <a:pPr marL="0" lvl="0" indent="0" algn="ctr" rtl="0">
              <a:spcBef>
                <a:spcPts val="0"/>
              </a:spcBef>
              <a:spcAft>
                <a:spcPts val="0"/>
              </a:spcAft>
              <a:buNone/>
            </a:pPr>
            <a:r>
              <a:rPr lang="en"/>
              <a:t>&amp; Academic Practice</a:t>
            </a:r>
            <a:endParaRP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demonstrates self-exploration and personal development, good academic practices in learning how to learn and the acquisition of professional knowledge through research, study, analysis, applied practice, discussion and reporting, where an excellent performance would show.</a:t>
            </a: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2/6</a:t>
            </a:r>
            <a:endParaRPr dirty="0"/>
          </a:p>
        </p:txBody>
      </p:sp>
      <p:sp>
        <p:nvSpPr>
          <p:cNvPr id="459" name="Google Shape;459;p48"/>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demonstrates self-exploration and personal development, good academic practices in learning how to learn and the acquisition of professional knowledge through research, study, analysis, applied practice, discussion and reporting, where an excellent performance would show.</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a:t>
            </a:r>
            <a:r>
              <a:rPr lang="en-US" dirty="0"/>
              <a:t>2</a:t>
            </a:r>
            <a:endParaRPr dirty="0"/>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regularly engages in self-guided study and self-development, including active engagement in professional learning communities, studying online resources and active participation in (online) communities.</a:t>
            </a:r>
            <a:endParaRPr lang="en-GB" dirty="0"/>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Personal Development &amp; Academic Practice</a:t>
            </a:r>
            <a:endParaRPr sz="1100" dirty="0"/>
          </a:p>
        </p:txBody>
      </p:sp>
      <p:sp>
        <p:nvSpPr>
          <p:cNvPr id="4" name="Google Shape;395;p42">
            <a:extLst>
              <a:ext uri="{FF2B5EF4-FFF2-40B4-BE49-F238E27FC236}">
                <a16:creationId xmlns:a16="http://schemas.microsoft.com/office/drawing/2014/main" id="{7E93B4A9-D73C-446C-CDB2-6AA164C78E43}"/>
              </a:ext>
            </a:extLst>
          </p:cNvPr>
          <p:cNvSpPr txBox="1">
            <a:spLocks noGrp="1"/>
          </p:cNvSpPr>
          <p:nvPr>
            <p:ph type="body" idx="1"/>
          </p:nvPr>
        </p:nvSpPr>
        <p:spPr>
          <a:xfrm>
            <a:off x="182563" y="1069975"/>
            <a:ext cx="5486400" cy="389572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a:t>
            </a:r>
            <a:r>
              <a:rPr lang="en" sz="900" b="1" i="1" dirty="0">
                <a:solidFill>
                  <a:schemeClr val="lt1"/>
                </a:solidFill>
                <a:latin typeface="Helvetica Neue"/>
                <a:ea typeface="Helvetica Neue"/>
                <a:cs typeface="Helvetica Neue"/>
                <a:sym typeface="Helvetica Neue"/>
              </a:rPr>
              <a:t>using links to GitHub</a:t>
            </a:r>
            <a:r>
              <a:rPr lang="en" sz="900" i="1" dirty="0">
                <a:solidFill>
                  <a:schemeClr val="lt1"/>
                </a:solidFill>
                <a:latin typeface="Helvetica Neue"/>
                <a:ea typeface="Helvetica Neue"/>
                <a:cs typeface="Helvetica Neue"/>
                <a:sym typeface="Helvetica Neue"/>
              </a:rPr>
              <a:t>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graphicFrame>
        <p:nvGraphicFramePr>
          <p:cNvPr id="3" name="Table 2">
            <a:extLst>
              <a:ext uri="{FF2B5EF4-FFF2-40B4-BE49-F238E27FC236}">
                <a16:creationId xmlns:a16="http://schemas.microsoft.com/office/drawing/2014/main" id="{8D45D0E9-FFE9-E214-9930-878BDB64DA27}"/>
              </a:ext>
            </a:extLst>
          </p:cNvPr>
          <p:cNvGraphicFramePr>
            <a:graphicFrameLocks noGrp="1"/>
          </p:cNvGraphicFramePr>
          <p:nvPr>
            <p:extLst>
              <p:ext uri="{D42A27DB-BD31-4B8C-83A1-F6EECF244321}">
                <p14:modId xmlns:p14="http://schemas.microsoft.com/office/powerpoint/2010/main" val="2160077953"/>
              </p:ext>
            </p:extLst>
          </p:nvPr>
        </p:nvGraphicFramePr>
        <p:xfrm>
          <a:off x="0" y="1152000"/>
          <a:ext cx="9143999" cy="3991500"/>
        </p:xfrm>
        <a:graphic>
          <a:graphicData uri="http://schemas.openxmlformats.org/drawingml/2006/table">
            <a:tbl>
              <a:tblPr/>
              <a:tblGrid>
                <a:gridCol w="1335944">
                  <a:extLst>
                    <a:ext uri="{9D8B030D-6E8A-4147-A177-3AD203B41FA5}">
                      <a16:colId xmlns:a16="http://schemas.microsoft.com/office/drawing/2014/main" val="1135820982"/>
                    </a:ext>
                  </a:extLst>
                </a:gridCol>
                <a:gridCol w="1146385">
                  <a:extLst>
                    <a:ext uri="{9D8B030D-6E8A-4147-A177-3AD203B41FA5}">
                      <a16:colId xmlns:a16="http://schemas.microsoft.com/office/drawing/2014/main" val="462062571"/>
                    </a:ext>
                  </a:extLst>
                </a:gridCol>
                <a:gridCol w="1453291">
                  <a:extLst>
                    <a:ext uri="{9D8B030D-6E8A-4147-A177-3AD203B41FA5}">
                      <a16:colId xmlns:a16="http://schemas.microsoft.com/office/drawing/2014/main" val="2337850441"/>
                    </a:ext>
                  </a:extLst>
                </a:gridCol>
                <a:gridCol w="1615771">
                  <a:extLst>
                    <a:ext uri="{9D8B030D-6E8A-4147-A177-3AD203B41FA5}">
                      <a16:colId xmlns:a16="http://schemas.microsoft.com/office/drawing/2014/main" val="2079258952"/>
                    </a:ext>
                  </a:extLst>
                </a:gridCol>
                <a:gridCol w="1796304">
                  <a:extLst>
                    <a:ext uri="{9D8B030D-6E8A-4147-A177-3AD203B41FA5}">
                      <a16:colId xmlns:a16="http://schemas.microsoft.com/office/drawing/2014/main" val="523792139"/>
                    </a:ext>
                  </a:extLst>
                </a:gridCol>
                <a:gridCol w="1796304">
                  <a:extLst>
                    <a:ext uri="{9D8B030D-6E8A-4147-A177-3AD203B41FA5}">
                      <a16:colId xmlns:a16="http://schemas.microsoft.com/office/drawing/2014/main" val="1006936397"/>
                    </a:ext>
                  </a:extLst>
                </a:gridCol>
              </a:tblGrid>
              <a:tr h="1995750">
                <a:tc>
                  <a:txBody>
                    <a:bodyPr/>
                    <a:lstStyle/>
                    <a:p>
                      <a:pPr algn="l" fontAlgn="t"/>
                      <a:r>
                        <a:rPr lang="en-US" sz="800" b="0" i="0" u="none" strike="noStrike" dirty="0">
                          <a:solidFill>
                            <a:srgbClr val="000000"/>
                          </a:solidFill>
                          <a:effectLst/>
                          <a:latin typeface="Calibri" panose="020F0502020204030204" pitchFamily="34" charset="0"/>
                        </a:rPr>
                        <a:t>Not addressed this ILO in your project work. Your project work evidencing can include your Learning Log, Work Log, and supporting documents you submitted on the </a:t>
                      </a:r>
                      <a:r>
                        <a:rPr lang="en-US" sz="800" b="0" i="0" u="none" strike="noStrike" dirty="0" err="1">
                          <a:solidFill>
                            <a:srgbClr val="000000"/>
                          </a:solidFill>
                          <a:effectLst/>
                          <a:latin typeface="Calibri" panose="020F0502020204030204" pitchFamily="34" charset="0"/>
                        </a:rPr>
                        <a:t>BrightSpace</a:t>
                      </a:r>
                      <a:r>
                        <a:rPr lang="en-US" sz="800" b="0" i="0" u="none" strike="noStrike" dirty="0">
                          <a:solidFill>
                            <a:srgbClr val="000000"/>
                          </a:solidFill>
                          <a:effectLst/>
                          <a:latin typeface="Calibri" panose="020F0502020204030204" pitchFamily="34" charset="0"/>
                        </a:rPr>
                        <a:t> block assignment. In Section C of your Learning Log, include direct links to required files in your GitHub student repository or OneDrive rather than links to entire folders or the general repository.</a:t>
                      </a:r>
                    </a:p>
                  </a:txBody>
                  <a:tcPr marL="0" marR="0" marT="0" marB="0">
                    <a:lnL>
                      <a:noFill/>
                    </a:lnL>
                    <a:lnR>
                      <a:noFill/>
                    </a:lnR>
                    <a:lnT>
                      <a:noFill/>
                    </a:lnT>
                    <a:lnB>
                      <a:noFill/>
                    </a:lnB>
                    <a:solidFill>
                      <a:srgbClr val="FBDAD7"/>
                    </a:solidFill>
                  </a:tcPr>
                </a:tc>
                <a:tc>
                  <a:txBody>
                    <a:bodyPr/>
                    <a:lstStyle/>
                    <a:p>
                      <a:pPr algn="l" fontAlgn="t"/>
                      <a:r>
                        <a:rPr lang="en-US" sz="800" b="0" i="0" u="none" strike="noStrike" dirty="0">
                          <a:solidFill>
                            <a:srgbClr val="000000"/>
                          </a:solidFill>
                          <a:effectLst/>
                          <a:latin typeface="Calibri" panose="020F0502020204030204" pitchFamily="34" charset="0"/>
                        </a:rPr>
                        <a:t>The student has participated in one week 9-10 challenge or other extra-curricular activities approved by their mentor to demonstrate professional or personal development, but the challenge is not completed, or the evidencing is incomplete.</a:t>
                      </a:r>
                    </a:p>
                  </a:txBody>
                  <a:tcPr marL="0" marR="0" marT="0" marB="0">
                    <a:lnL>
                      <a:noFill/>
                    </a:lnL>
                    <a:lnR>
                      <a:noFill/>
                    </a:lnR>
                    <a:lnT>
                      <a:noFill/>
                    </a:lnT>
                    <a:lnB>
                      <a:noFill/>
                    </a:lnB>
                    <a:solidFill>
                      <a:srgbClr val="FFE1CC"/>
                    </a:solidFill>
                  </a:tcPr>
                </a:tc>
                <a:tc>
                  <a:txBody>
                    <a:bodyPr/>
                    <a:lstStyle/>
                    <a:p>
                      <a:pPr algn="l" fontAlgn="t"/>
                      <a:r>
                        <a:rPr lang="en-US" sz="800" b="0" i="0" u="none" strike="noStrike" dirty="0">
                          <a:solidFill>
                            <a:srgbClr val="000000"/>
                          </a:solidFill>
                          <a:effectLst/>
                          <a:latin typeface="Calibri" panose="020F0502020204030204" pitchFamily="34" charset="0"/>
                        </a:rPr>
                        <a:t>The student has completed one week 9-10 challenges or other extra-curricular activities approved by their mentor to demonstrate professional or personal development.</a:t>
                      </a:r>
                    </a:p>
                  </a:txBody>
                  <a:tcPr marL="0" marR="0" marT="0" marB="0">
                    <a:lnL>
                      <a:noFill/>
                    </a:lnL>
                    <a:lnR>
                      <a:noFill/>
                    </a:lnR>
                    <a:lnT>
                      <a:noFill/>
                    </a:lnT>
                    <a:lnB>
                      <a:noFill/>
                    </a:lnB>
                    <a:solidFill>
                      <a:srgbClr val="FEF2CD"/>
                    </a:solidFill>
                  </a:tcPr>
                </a:tc>
                <a:tc>
                  <a:txBody>
                    <a:bodyPr/>
                    <a:lstStyle/>
                    <a:p>
                      <a:pPr algn="l" fontAlgn="t"/>
                      <a:r>
                        <a:rPr lang="en-US" sz="800" b="0" i="0" u="none" strike="noStrike" dirty="0">
                          <a:solidFill>
                            <a:srgbClr val="000000"/>
                          </a:solidFill>
                          <a:effectLst/>
                          <a:latin typeface="Calibri" panose="020F0502020204030204" pitchFamily="34" charset="0"/>
                        </a:rPr>
                        <a:t>The student has completed two week 9-10 challenges or other extra-curricular activities approved by their mentor to demonstrate professional or personal development.</a:t>
                      </a:r>
                    </a:p>
                  </a:txBody>
                  <a:tcPr marL="0" marR="0" marT="0" marB="0">
                    <a:lnL>
                      <a:noFill/>
                    </a:lnL>
                    <a:lnR>
                      <a:noFill/>
                    </a:lnR>
                    <a:lnT>
                      <a:noFill/>
                    </a:lnT>
                    <a:lnB>
                      <a:noFill/>
                    </a:lnB>
                    <a:solidFill>
                      <a:srgbClr val="D1F1DA"/>
                    </a:solidFill>
                  </a:tcPr>
                </a:tc>
                <a:tc>
                  <a:txBody>
                    <a:bodyPr/>
                    <a:lstStyle/>
                    <a:p>
                      <a:pPr algn="l" fontAlgn="t"/>
                      <a:r>
                        <a:rPr lang="en-US" sz="800" b="0" i="0" u="none" strike="noStrike">
                          <a:solidFill>
                            <a:srgbClr val="000000"/>
                          </a:solidFill>
                          <a:effectLst/>
                          <a:latin typeface="Calibri" panose="020F0502020204030204" pitchFamily="34" charset="0"/>
                        </a:rPr>
                        <a:t>The student has completed three week 9-10 challenges or other extra-curricular activities approved by their mentor to demonstrate professional or personal development.</a:t>
                      </a:r>
                    </a:p>
                  </a:txBody>
                  <a:tcPr marL="0" marR="0" marT="0" marB="0">
                    <a:lnL>
                      <a:noFill/>
                    </a:lnL>
                    <a:lnR>
                      <a:noFill/>
                    </a:lnR>
                    <a:lnT>
                      <a:noFill/>
                    </a:lnT>
                    <a:lnB>
                      <a:noFill/>
                    </a:lnB>
                    <a:solidFill>
                      <a:srgbClr val="DAF1F3"/>
                    </a:solidFill>
                  </a:tcPr>
                </a:tc>
                <a:tc>
                  <a:txBody>
                    <a:bodyPr/>
                    <a:lstStyle/>
                    <a:p>
                      <a:pPr algn="l" fontAlgn="t"/>
                      <a:r>
                        <a:rPr lang="en-US" sz="800" b="0" i="0" u="none" strike="noStrike">
                          <a:solidFill>
                            <a:srgbClr val="000000"/>
                          </a:solidFill>
                          <a:effectLst/>
                          <a:latin typeface="Calibri" panose="020F0502020204030204" pitchFamily="34" charset="0"/>
                        </a:rPr>
                        <a:t>Application of knowledge and skills obtained demonstrated, or evidence of where you have contributed by sharing your knowledge with other groups (e.g. sharing your technique or approach in a workshop or lecture, sharing work in social media, etc.). And meeting all criteria in good.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623910186"/>
                  </a:ext>
                </a:extLst>
              </a:tr>
              <a:tr h="1995750">
                <a:tc>
                  <a:txBody>
                    <a:bodyPr/>
                    <a:lstStyle/>
                    <a:p>
                      <a:pPr algn="l" fontAlgn="t"/>
                      <a:r>
                        <a:rPr lang="en-150" sz="800" b="0" i="0" u="none" strike="noStrike">
                          <a:solidFill>
                            <a:srgbClr val="000000"/>
                          </a:solidFill>
                          <a:effectLst/>
                          <a:latin typeface="Calibri" panose="020F0502020204030204" pitchFamily="34" charset="0"/>
                        </a:rPr>
                        <a:t> </a:t>
                      </a:r>
                    </a:p>
                  </a:txBody>
                  <a:tcPr marL="0" marR="0" marT="0" marB="0">
                    <a:lnL>
                      <a:noFill/>
                    </a:lnL>
                    <a:lnR>
                      <a:noFill/>
                    </a:lnR>
                    <a:lnT>
                      <a:noFill/>
                    </a:lnT>
                    <a:lnB>
                      <a:noFill/>
                    </a:lnB>
                    <a:solidFill>
                      <a:srgbClr val="FBDAD7"/>
                    </a:solidFill>
                  </a:tcPr>
                </a:tc>
                <a:tc>
                  <a:txBody>
                    <a:bodyPr/>
                    <a:lstStyle/>
                    <a:p>
                      <a:pPr algn="l" fontAlgn="t"/>
                      <a:r>
                        <a:rPr lang="en-150" sz="800" b="0" i="0" u="none" strike="noStrike">
                          <a:solidFill>
                            <a:srgbClr val="000000"/>
                          </a:solidFill>
                          <a:effectLst/>
                          <a:latin typeface="Calibri" panose="020F0502020204030204" pitchFamily="34" charset="0"/>
                        </a:rPr>
                        <a:t> </a:t>
                      </a:r>
                    </a:p>
                  </a:txBody>
                  <a:tcPr marL="0" marR="0" marT="0" marB="0">
                    <a:lnL>
                      <a:noFill/>
                    </a:lnL>
                    <a:lnR>
                      <a:noFill/>
                    </a:lnR>
                    <a:lnT>
                      <a:noFill/>
                    </a:lnT>
                    <a:lnB>
                      <a:noFill/>
                    </a:lnB>
                    <a:solidFill>
                      <a:srgbClr val="FFE1CC"/>
                    </a:solidFill>
                  </a:tcPr>
                </a:tc>
                <a:tc>
                  <a:txBody>
                    <a:bodyPr/>
                    <a:lstStyle/>
                    <a:p>
                      <a:pPr algn="l" fontAlgn="t"/>
                      <a:r>
                        <a:rPr lang="en-150" sz="800" b="0" i="0" u="none" strike="noStrike" dirty="0">
                          <a:solidFill>
                            <a:srgbClr val="000000"/>
                          </a:solidFill>
                          <a:effectLst/>
                          <a:latin typeface="Calibri" panose="020F0502020204030204" pitchFamily="34" charset="0"/>
                        </a:rPr>
                        <a:t> </a:t>
                      </a:r>
                    </a:p>
                  </a:txBody>
                  <a:tcPr marL="0" marR="0" marT="0" marB="0">
                    <a:lnL>
                      <a:noFill/>
                    </a:lnL>
                    <a:lnR>
                      <a:noFill/>
                    </a:lnR>
                    <a:lnT>
                      <a:noFill/>
                    </a:lnT>
                    <a:lnB>
                      <a:noFill/>
                    </a:lnB>
                    <a:solidFill>
                      <a:srgbClr val="FEF2CD"/>
                    </a:solidFill>
                  </a:tcPr>
                </a:tc>
                <a:tc>
                  <a:txBody>
                    <a:bodyPr/>
                    <a:lstStyle/>
                    <a:p>
                      <a:pPr algn="l" fontAlgn="t"/>
                      <a:r>
                        <a:rPr lang="en-150" sz="800" b="0" i="0" u="none" strike="noStrike" dirty="0">
                          <a:solidFill>
                            <a:srgbClr val="000000"/>
                          </a:solidFill>
                          <a:effectLst/>
                          <a:latin typeface="Calibri" panose="020F0502020204030204" pitchFamily="34" charset="0"/>
                        </a:rPr>
                        <a:t> </a:t>
                      </a:r>
                    </a:p>
                  </a:txBody>
                  <a:tcPr marL="0" marR="0" marT="0" marB="0">
                    <a:lnL>
                      <a:noFill/>
                    </a:lnL>
                    <a:lnR>
                      <a:noFill/>
                    </a:lnR>
                    <a:lnT>
                      <a:noFill/>
                    </a:lnT>
                    <a:lnB>
                      <a:noFill/>
                    </a:lnB>
                    <a:solidFill>
                      <a:srgbClr val="D1F1DA"/>
                    </a:solidFill>
                  </a:tcPr>
                </a:tc>
                <a:tc>
                  <a:txBody>
                    <a:bodyPr/>
                    <a:lstStyle/>
                    <a:p>
                      <a:pPr algn="l" fontAlgn="t"/>
                      <a:r>
                        <a:rPr lang="en-150" sz="800" b="0" i="0" u="none" strike="noStrike" dirty="0">
                          <a:solidFill>
                            <a:srgbClr val="000000"/>
                          </a:solidFill>
                          <a:effectLst/>
                          <a:latin typeface="Calibri" panose="020F0502020204030204" pitchFamily="34" charset="0"/>
                        </a:rPr>
                        <a:t> </a:t>
                      </a:r>
                    </a:p>
                  </a:txBody>
                  <a:tcPr marL="0" marR="0" marT="0" marB="0">
                    <a:lnL>
                      <a:noFill/>
                    </a:lnL>
                    <a:lnR>
                      <a:noFill/>
                    </a:lnR>
                    <a:lnT>
                      <a:noFill/>
                    </a:lnT>
                    <a:lnB>
                      <a:noFill/>
                    </a:lnB>
                    <a:solidFill>
                      <a:srgbClr val="DAF1F3"/>
                    </a:solidFill>
                  </a:tcPr>
                </a:tc>
                <a:tc>
                  <a:txBody>
                    <a:bodyPr/>
                    <a:lstStyle/>
                    <a:p>
                      <a:pPr algn="l" fontAlgn="t"/>
                      <a:r>
                        <a:rPr lang="en-150" sz="800" b="0" i="0" u="none" strike="noStrike" dirty="0">
                          <a:solidFill>
                            <a:srgbClr val="000000"/>
                          </a:solidFill>
                          <a:effectLst/>
                          <a:latin typeface="Calibri" panose="020F0502020204030204" pitchFamily="34" charset="0"/>
                        </a:rPr>
                        <a:t> </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374140780"/>
                  </a:ext>
                </a:extLst>
              </a:tr>
            </a:tbl>
          </a:graphicData>
        </a:graphic>
      </p:graphicFrame>
      <p:pic>
        <p:nvPicPr>
          <p:cNvPr id="6" name="Picture 5">
            <a:extLst>
              <a:ext uri="{FF2B5EF4-FFF2-40B4-BE49-F238E27FC236}">
                <a16:creationId xmlns:a16="http://schemas.microsoft.com/office/drawing/2014/main" id="{94DF9C27-1A25-864A-91B4-B4ED99D91F7E}"/>
              </a:ext>
            </a:extLst>
          </p:cNvPr>
          <p:cNvPicPr>
            <a:picLocks noChangeAspect="1"/>
          </p:cNvPicPr>
          <p:nvPr/>
        </p:nvPicPr>
        <p:blipFill>
          <a:blip r:embed="rId3"/>
          <a:stretch>
            <a:fillRect/>
          </a:stretch>
        </p:blipFill>
        <p:spPr>
          <a:xfrm>
            <a:off x="-55179" y="1037514"/>
            <a:ext cx="9199179" cy="11743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Understanding</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dirty="0">
                <a:solidFill>
                  <a:schemeClr val="bg1"/>
                </a:solidFill>
              </a:rPr>
              <a:t>The student is able to generate an idea for an application and identifies a  target market in need of this product as well as evaluate this idea based on potential disruptive technology risks and the AI canvas.</a:t>
            </a: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3</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a:t>
            </a:r>
            <a:r>
              <a:rPr lang="en-US" sz="900" b="1" i="1" dirty="0">
                <a:solidFill>
                  <a:schemeClr val="lt1"/>
                </a:solidFill>
                <a:latin typeface="Helvetica Neue"/>
                <a:ea typeface="Helvetica Neue"/>
                <a:cs typeface="Helvetica Neue"/>
                <a:sym typeface="Helvetica Neue"/>
              </a:rPr>
              <a:t>using links to GitHub </a:t>
            </a:r>
            <a:r>
              <a:rPr lang="en-US" sz="900" i="1" dirty="0">
                <a:solidFill>
                  <a:schemeClr val="lt1"/>
                </a:solidFill>
                <a:latin typeface="Helvetica Neue"/>
                <a:ea typeface="Helvetica Neue"/>
                <a:cs typeface="Helvetica Neue"/>
                <a:sym typeface="Helvetica Neue"/>
              </a:rPr>
              <a:t>your best examples,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3.1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solidFill>
                  <a:schemeClr val="bg1"/>
                </a:solidFill>
              </a:rPr>
              <a:t>The student is able to identify a data-analytics problem using DAPS diagram and creates an idea for an AI application that solves the problem and delivers value to an organization or industry. </a:t>
            </a:r>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solidFill>
                  <a:schemeClr val="bg1"/>
                </a:solidFill>
              </a:rPr>
              <a:t>The student is able to identify a data-analytics problem using DAPS diagram and creates an idea for an AI application that solves the problem and delivers value to an organization or industry.</a:t>
            </a:r>
          </a:p>
        </p:txBody>
      </p:sp>
      <p:sp>
        <p:nvSpPr>
          <p:cNvPr id="4" name="Google Shape;462;p48">
            <a:extLst>
              <a:ext uri="{FF2B5EF4-FFF2-40B4-BE49-F238E27FC236}">
                <a16:creationId xmlns:a16="http://schemas.microsoft.com/office/drawing/2014/main" id="{4B1AFA75-0BFC-2AF2-8AED-33D45D7F86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Business Understanding</a:t>
            </a:r>
            <a:endParaRPr sz="1100" dirty="0"/>
          </a:p>
        </p:txBody>
      </p:sp>
      <p:graphicFrame>
        <p:nvGraphicFramePr>
          <p:cNvPr id="3" name="Table 2">
            <a:extLst>
              <a:ext uri="{FF2B5EF4-FFF2-40B4-BE49-F238E27FC236}">
                <a16:creationId xmlns:a16="http://schemas.microsoft.com/office/drawing/2014/main" id="{35C82F1E-D8D2-93BA-F80D-DE85A6B1E5ED}"/>
              </a:ext>
            </a:extLst>
          </p:cNvPr>
          <p:cNvGraphicFramePr>
            <a:graphicFrameLocks noGrp="1"/>
          </p:cNvGraphicFramePr>
          <p:nvPr>
            <p:extLst>
              <p:ext uri="{D42A27DB-BD31-4B8C-83A1-F6EECF244321}">
                <p14:modId xmlns:p14="http://schemas.microsoft.com/office/powerpoint/2010/main" val="3289974642"/>
              </p:ext>
            </p:extLst>
          </p:nvPr>
        </p:nvGraphicFramePr>
        <p:xfrm>
          <a:off x="0" y="1152000"/>
          <a:ext cx="9143999" cy="3991500"/>
        </p:xfrm>
        <a:graphic>
          <a:graphicData uri="http://schemas.openxmlformats.org/drawingml/2006/table">
            <a:tbl>
              <a:tblPr/>
              <a:tblGrid>
                <a:gridCol w="1335944">
                  <a:extLst>
                    <a:ext uri="{9D8B030D-6E8A-4147-A177-3AD203B41FA5}">
                      <a16:colId xmlns:a16="http://schemas.microsoft.com/office/drawing/2014/main" val="1419914584"/>
                    </a:ext>
                  </a:extLst>
                </a:gridCol>
                <a:gridCol w="1146385">
                  <a:extLst>
                    <a:ext uri="{9D8B030D-6E8A-4147-A177-3AD203B41FA5}">
                      <a16:colId xmlns:a16="http://schemas.microsoft.com/office/drawing/2014/main" val="2873290407"/>
                    </a:ext>
                  </a:extLst>
                </a:gridCol>
                <a:gridCol w="1453291">
                  <a:extLst>
                    <a:ext uri="{9D8B030D-6E8A-4147-A177-3AD203B41FA5}">
                      <a16:colId xmlns:a16="http://schemas.microsoft.com/office/drawing/2014/main" val="2113673658"/>
                    </a:ext>
                  </a:extLst>
                </a:gridCol>
                <a:gridCol w="1615771">
                  <a:extLst>
                    <a:ext uri="{9D8B030D-6E8A-4147-A177-3AD203B41FA5}">
                      <a16:colId xmlns:a16="http://schemas.microsoft.com/office/drawing/2014/main" val="325950104"/>
                    </a:ext>
                  </a:extLst>
                </a:gridCol>
                <a:gridCol w="1796304">
                  <a:extLst>
                    <a:ext uri="{9D8B030D-6E8A-4147-A177-3AD203B41FA5}">
                      <a16:colId xmlns:a16="http://schemas.microsoft.com/office/drawing/2014/main" val="2934892916"/>
                    </a:ext>
                  </a:extLst>
                </a:gridCol>
                <a:gridCol w="1796304">
                  <a:extLst>
                    <a:ext uri="{9D8B030D-6E8A-4147-A177-3AD203B41FA5}">
                      <a16:colId xmlns:a16="http://schemas.microsoft.com/office/drawing/2014/main" val="2051260162"/>
                    </a:ext>
                  </a:extLst>
                </a:gridCol>
              </a:tblGrid>
              <a:tr h="1995750">
                <a:tc>
                  <a:txBody>
                    <a:bodyPr/>
                    <a:lstStyle/>
                    <a:p>
                      <a:pPr algn="l" fontAlgn="t"/>
                      <a:r>
                        <a:rPr lang="en-US" sz="700" b="0" i="0" u="none" strike="noStrike">
                          <a:solidFill>
                            <a:srgbClr val="000000"/>
                          </a:solidFill>
                          <a:effectLst/>
                          <a:highlight>
                            <a:srgbClr val="FBDAD7"/>
                          </a:highlight>
                          <a:latin typeface="Calibri" panose="020F0502020204030204" pitchFamily="34" charset="0"/>
                        </a:rPr>
                        <a:t>Not addressed this ILO in your project work. Your project work evidencing can include your Learning Log, Work Log, and supporting documents you submitted on the BrightSpace block assignment. In Section C of your Learning Log, include direct links to required files in your GitHub student repository or OneDrive rather than links to entire folders or the general repository.</a:t>
                      </a:r>
                      <a:endParaRPr lang="en-US" sz="700" b="0" i="0" u="none" strike="noStrike" dirty="0">
                        <a:solidFill>
                          <a:srgbClr val="000000"/>
                        </a:solidFill>
                        <a:effectLst/>
                        <a:highlight>
                          <a:srgbClr val="FBDAD7"/>
                        </a:highligh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fontAlgn="t"/>
                      <a:r>
                        <a:rPr lang="en-US" sz="700" b="0" i="0" u="none" strike="noStrike">
                          <a:solidFill>
                            <a:srgbClr val="000000"/>
                          </a:solidFill>
                          <a:effectLst/>
                          <a:highlight>
                            <a:srgbClr val="FFE1CC"/>
                          </a:highlight>
                          <a:latin typeface="Calibri" panose="020F0502020204030204" pitchFamily="34" charset="0"/>
                        </a:rPr>
                        <a:t>The student conducts a market research for product development and identifies a problem within a specific market or organization.</a:t>
                      </a:r>
                      <a:endParaRPr lang="en-US" sz="7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US" sz="700" b="0" i="0" u="none" strike="noStrike">
                          <a:solidFill>
                            <a:srgbClr val="000000"/>
                          </a:solidFill>
                          <a:effectLst/>
                          <a:highlight>
                            <a:srgbClr val="FEF2CD"/>
                          </a:highlight>
                          <a:latin typeface="Calibri" panose="020F0502020204030204" pitchFamily="34" charset="0"/>
                        </a:rPr>
                        <a:t>The student identifies the main stakeholder by prioritizing stakeholders using the Power and Interest grid matrix. The student explains the needs of the main stakeholder in the project by outlining their priorities and objectives. And meeting all criteria in poor.         </a:t>
                      </a:r>
                      <a:endParaRPr lang="en-US" sz="700" b="0" i="0" u="none" strike="noStrike" dirty="0">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US" sz="700" b="0" i="0" u="none" strike="noStrike">
                          <a:solidFill>
                            <a:srgbClr val="000000"/>
                          </a:solidFill>
                          <a:effectLst/>
                          <a:highlight>
                            <a:srgbClr val="D1F1DA"/>
                          </a:highlight>
                          <a:latin typeface="Calibri" panose="020F0502020204030204" pitchFamily="34" charset="0"/>
                        </a:rPr>
                        <a:t>The student fills in the DAPS diagram using the knowledge acquired from the market research and stakeholder analysis. And meeting all criteria in insufficient.</a:t>
                      </a:r>
                      <a:endParaRPr lang="en-US" sz="700" b="0" i="0" u="none" strike="noStrike" dirty="0">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fontAlgn="t"/>
                      <a:r>
                        <a:rPr lang="en-US" sz="700" b="0" i="0" u="none" strike="noStrike">
                          <a:solidFill>
                            <a:srgbClr val="000000"/>
                          </a:solidFill>
                          <a:effectLst/>
                          <a:highlight>
                            <a:srgbClr val="DAF1F3"/>
                          </a:highlight>
                          <a:latin typeface="Calibri" panose="020F0502020204030204" pitchFamily="34" charset="0"/>
                        </a:rPr>
                        <a:t>The student creates an idea for an application that aligns with the data analytics problem. And meeting all criteria in sufficient. </a:t>
                      </a:r>
                    </a:p>
                  </a:txBody>
                  <a:tcPr marL="0" marR="0" marT="0" marB="0">
                    <a:lnL>
                      <a:noFill/>
                    </a:lnL>
                    <a:lnR>
                      <a:noFill/>
                    </a:lnR>
                    <a:lnT>
                      <a:noFill/>
                    </a:lnT>
                    <a:lnB>
                      <a:noFill/>
                    </a:lnB>
                    <a:solidFill>
                      <a:srgbClr val="DAF1F3"/>
                    </a:solidFill>
                  </a:tcPr>
                </a:tc>
                <a:tc>
                  <a:txBody>
                    <a:bodyPr/>
                    <a:lstStyle/>
                    <a:p>
                      <a:pPr algn="l" fontAlgn="t"/>
                      <a:r>
                        <a:rPr lang="en-US" sz="700" b="0" i="0" u="none" strike="noStrike" dirty="0">
                          <a:solidFill>
                            <a:srgbClr val="000000"/>
                          </a:solidFill>
                          <a:effectLst/>
                          <a:highlight>
                            <a:srgbClr val="DAF1F3"/>
                          </a:highlight>
                          <a:latin typeface="Calibri" panose="020F0502020204030204" pitchFamily="34" charset="0"/>
                        </a:rPr>
                        <a:t>The student produces an idea for an application that delivers value to an organization or industry. And meeting all criteria in good.</a:t>
                      </a:r>
                    </a:p>
                  </a:txBody>
                  <a:tcPr marL="0" marR="0" marT="0" marB="0">
                    <a:lnL>
                      <a:noFill/>
                    </a:lnL>
                    <a:lnR>
                      <a:noFill/>
                    </a:lnR>
                    <a:lnT>
                      <a:noFill/>
                    </a:lnT>
                    <a:lnB>
                      <a:noFill/>
                    </a:lnB>
                    <a:solidFill>
                      <a:srgbClr val="DAF1F3"/>
                    </a:solidFill>
                  </a:tcPr>
                </a:tc>
                <a:extLst>
                  <a:ext uri="{0D108BD9-81ED-4DB2-BD59-A6C34878D82A}">
                    <a16:rowId xmlns:a16="http://schemas.microsoft.com/office/drawing/2014/main" val="624631710"/>
                  </a:ext>
                </a:extLst>
              </a:tr>
              <a:tr h="1995750">
                <a:tc>
                  <a:txBody>
                    <a:bodyPr/>
                    <a:lstStyle/>
                    <a:p>
                      <a:pPr algn="l" fontAlgn="t"/>
                      <a:r>
                        <a:rPr lang="en-150" sz="700" b="0" i="0" u="none" strike="noStrike" dirty="0">
                          <a:solidFill>
                            <a:srgbClr val="000000"/>
                          </a:solidFill>
                          <a:effectLst/>
                          <a:highlight>
                            <a:srgbClr val="FBDAD7"/>
                          </a:highlight>
                          <a:latin typeface="Calibri" panose="020F0502020204030204" pitchFamily="34" charset="0"/>
                        </a:rPr>
                        <a:t> </a:t>
                      </a:r>
                      <a:r>
                        <a:rPr lang="en-US" sz="700" b="0" i="0" u="none" strike="noStrike" dirty="0">
                          <a:solidFill>
                            <a:srgbClr val="000000"/>
                          </a:solidFill>
                          <a:effectLst/>
                          <a:highlight>
                            <a:srgbClr val="FBDAD7"/>
                          </a:highlight>
                          <a:latin typeface="Calibri" panose="020F0502020204030204" pitchFamily="34" charset="0"/>
                        </a:rPr>
                        <a:t> </a:t>
                      </a:r>
                      <a:r>
                        <a:rPr lang="en-US" sz="700" b="0" i="0" u="none" strike="noStrike" dirty="0" err="1">
                          <a:solidFill>
                            <a:srgbClr val="000000"/>
                          </a:solidFill>
                          <a:effectLst/>
                          <a:latin typeface="Calibri" panose="020F0502020204030204" pitchFamily="34" charset="0"/>
                          <a:hlinkClick r:id="rId3"/>
                        </a:rPr>
                        <a:t>Daps_Diagram</a:t>
                      </a:r>
                      <a:r>
                        <a:rPr lang="en-US" sz="700" b="0" i="0" u="none" strike="noStrike" dirty="0">
                          <a:solidFill>
                            <a:srgbClr val="000000"/>
                          </a:solidFill>
                          <a:effectLst/>
                          <a:latin typeface="Calibri" panose="020F0502020204030204" pitchFamily="34" charset="0"/>
                        </a:rPr>
                        <a:t>, Presentation, </a:t>
                      </a:r>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FBDAD7"/>
                        </a:highligh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fontAlgn="t"/>
                      <a:r>
                        <a:rPr lang="en-150" sz="700" b="0" i="0" u="none" strike="noStrike" dirty="0">
                          <a:solidFill>
                            <a:srgbClr val="000000"/>
                          </a:solidFill>
                          <a:effectLst/>
                          <a:highlight>
                            <a:srgbClr val="FFE1CC"/>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provided evidence of market research and identified the specific problem in my creative brief template, which can be found </a:t>
                      </a:r>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 thus fulfilling the requirements of Task 1.1 </a:t>
                      </a:r>
                      <a:endParaRPr lang="en-150" sz="7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150" sz="700" b="0" i="0" u="none" strike="noStrike" dirty="0">
                          <a:solidFill>
                            <a:srgbClr val="000000"/>
                          </a:solidFill>
                          <a:effectLst/>
                          <a:highlight>
                            <a:srgbClr val="FEF2CD"/>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identified my main stakeholders using the Power and Interest Grid Matrix and outlined my priorities and objectives accordingly, thus fulfilling the requirements of Task 1.2</a:t>
                      </a:r>
                    </a:p>
                    <a:p>
                      <a:pPr algn="l"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150" sz="700" b="0" i="0" u="none" strike="noStrike" dirty="0">
                          <a:solidFill>
                            <a:srgbClr val="000000"/>
                          </a:solidFill>
                          <a:effectLst/>
                          <a:highlight>
                            <a:srgbClr val="D1F1DA"/>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successfully completed criteria 1.3 by filling in the DAPS diagram, utilizing the insights gained from both the market research and stakeholder analysis.</a:t>
                      </a:r>
                    </a:p>
                    <a:p>
                      <a:pPr algn="l" fontAlgn="t"/>
                      <a:r>
                        <a:rPr lang="en-US" sz="700" b="0" i="0" u="none" strike="noStrike" dirty="0" err="1">
                          <a:solidFill>
                            <a:srgbClr val="000000"/>
                          </a:solidFill>
                          <a:effectLst/>
                          <a:latin typeface="Calibri" panose="020F0502020204030204" pitchFamily="34" charset="0"/>
                          <a:hlinkClick r:id="rId3"/>
                        </a:rPr>
                        <a:t>Daps_Diagram</a:t>
                      </a:r>
                      <a:r>
                        <a:rPr lang="en-US"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fontAlgn="t"/>
                      <a:r>
                        <a:rPr lang="en-150" sz="700" b="0" i="0" u="none" strike="noStrike" dirty="0">
                          <a:solidFill>
                            <a:srgbClr val="000000"/>
                          </a:solidFill>
                          <a:effectLst/>
                          <a:highlight>
                            <a:srgbClr val="DAF1F3"/>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successfully completed an idea that aligns with the data analytics problem and have met all the criteria for Task 1.4. </a:t>
                      </a:r>
                    </a:p>
                    <a:p>
                      <a:pPr algn="l"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150" sz="700" b="0" i="0" u="none" strike="noStrike" dirty="0">
                          <a:solidFill>
                            <a:srgbClr val="000000"/>
                          </a:solidFill>
                          <a:effectLst/>
                          <a:highlight>
                            <a:srgbClr val="DAF1F3"/>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met all the criteria by producing an idea for an application that delivers significant value to an organization or industry.</a:t>
                      </a:r>
                    </a:p>
                    <a:p>
                      <a:pPr algn="l"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extLst>
                  <a:ext uri="{0D108BD9-81ED-4DB2-BD59-A6C34878D82A}">
                    <a16:rowId xmlns:a16="http://schemas.microsoft.com/office/drawing/2014/main" val="2975573768"/>
                  </a:ext>
                </a:extLst>
              </a:tr>
            </a:tbl>
          </a:graphicData>
        </a:graphic>
      </p:graphicFrame>
      <p:pic>
        <p:nvPicPr>
          <p:cNvPr id="5" name="Picture 4">
            <a:extLst>
              <a:ext uri="{FF2B5EF4-FFF2-40B4-BE49-F238E27FC236}">
                <a16:creationId xmlns:a16="http://schemas.microsoft.com/office/drawing/2014/main" id="{CDAACF1D-C98E-6014-7AB8-6141211CC886}"/>
              </a:ext>
            </a:extLst>
          </p:cNvPr>
          <p:cNvPicPr>
            <a:picLocks noChangeAspect="1"/>
          </p:cNvPicPr>
          <p:nvPr/>
        </p:nvPicPr>
        <p:blipFill>
          <a:blip r:embed="rId5"/>
          <a:stretch>
            <a:fillRect/>
          </a:stretch>
        </p:blipFill>
        <p:spPr>
          <a:xfrm>
            <a:off x="-1" y="1036843"/>
            <a:ext cx="9144000" cy="11513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4</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Responsible AI</a:t>
            </a:r>
          </a:p>
          <a:p>
            <a:pPr marL="0" lvl="0" indent="0" algn="ctr" rtl="0">
              <a:spcBef>
                <a:spcPts val="0"/>
              </a:spcBef>
              <a:spcAft>
                <a:spcPts val="0"/>
              </a:spcAft>
              <a:buNone/>
            </a:pP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identify and describe the limitations of a deep learning-based AI algorithm in terms of bias, fairness, transparency, and interpretability, and subsequently apply methods that address these limitations. </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74320"/>
            <a:ext cx="2743200" cy="45330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latin typeface="Roboto" panose="02000000000000000000" pitchFamily="2" charset="0"/>
                <a:ea typeface="Roboto" panose="02000000000000000000" pitchFamily="2" charset="0"/>
                <a:cs typeface="Roboto" panose="02000000000000000000" pitchFamily="2" charset="0"/>
              </a:rPr>
              <a:t>Learning Log</a:t>
            </a:r>
            <a:br>
              <a:rPr lang="en-US" sz="3200" dirty="0">
                <a:latin typeface="Roboto" panose="02000000000000000000" pitchFamily="2" charset="0"/>
                <a:ea typeface="Roboto" panose="02000000000000000000" pitchFamily="2" charset="0"/>
                <a:cs typeface="Roboto" panose="02000000000000000000" pitchFamily="2" charset="0"/>
              </a:rPr>
            </a:br>
            <a:r>
              <a:rPr lang="en-US" sz="3200" dirty="0">
                <a:latin typeface="Roboto" panose="02000000000000000000" pitchFamily="2" charset="0"/>
                <a:ea typeface="Roboto" panose="02000000000000000000" pitchFamily="2" charset="0"/>
                <a:cs typeface="Roboto" panose="02000000000000000000" pitchFamily="2" charset="0"/>
              </a:rPr>
              <a:t>Structure</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Section A</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Starting this block</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Goals</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Section B</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Week log section</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err="1">
                <a:latin typeface="Roboto" panose="02000000000000000000" pitchFamily="2" charset="0"/>
                <a:ea typeface="Roboto" panose="02000000000000000000" pitchFamily="2" charset="0"/>
                <a:cs typeface="Roboto" panose="02000000000000000000" pitchFamily="2" charset="0"/>
              </a:rPr>
              <a:t>Section</a:t>
            </a:r>
            <a:r>
              <a:rPr lang="en-US" sz="1400" dirty="0">
                <a:latin typeface="Roboto" panose="02000000000000000000" pitchFamily="2" charset="0"/>
                <a:ea typeface="Roboto" panose="02000000000000000000" pitchFamily="2" charset="0"/>
                <a:cs typeface="Roboto" panose="02000000000000000000" pitchFamily="2" charset="0"/>
              </a:rPr>
              <a:t> C</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ILO section</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err="1">
                <a:latin typeface="Roboto" panose="02000000000000000000" pitchFamily="2" charset="0"/>
                <a:ea typeface="Roboto" panose="02000000000000000000" pitchFamily="2" charset="0"/>
                <a:cs typeface="Roboto" panose="02000000000000000000" pitchFamily="2" charset="0"/>
              </a:rPr>
              <a:t>Section</a:t>
            </a:r>
            <a:r>
              <a:rPr lang="en-US" sz="1400" dirty="0">
                <a:latin typeface="Roboto" panose="02000000000000000000" pitchFamily="2" charset="0"/>
                <a:ea typeface="Roboto" panose="02000000000000000000" pitchFamily="2" charset="0"/>
                <a:cs typeface="Roboto" panose="02000000000000000000" pitchFamily="2" charset="0"/>
              </a:rPr>
              <a:t> D</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Block reflection</a:t>
            </a:r>
            <a:endParaRPr lang="en-US" sz="1400" dirty="0"/>
          </a:p>
        </p:txBody>
      </p:sp>
      <p:sp>
        <p:nvSpPr>
          <p:cNvPr id="102" name="Google Shape;102;p13"/>
          <p:cNvSpPr txBox="1">
            <a:spLocks noGrp="1"/>
          </p:cNvSpPr>
          <p:nvPr>
            <p:ph type="body" idx="2"/>
          </p:nvPr>
        </p:nvSpPr>
        <p:spPr>
          <a:xfrm>
            <a:off x="3383280" y="181535"/>
            <a:ext cx="5486400" cy="4887071"/>
          </a:xfrm>
          <a:prstGeom prst="rect">
            <a:avLst/>
          </a:prstGeom>
        </p:spPr>
        <p:txBody>
          <a:bodyPr spcFirstLastPara="1" wrap="square" lIns="91425" tIns="91425" rIns="91425" bIns="91425" anchor="ctr" anchorCtr="0">
            <a:noAutofit/>
          </a:bodyPr>
          <a:lstStyle/>
          <a:p>
            <a:pPr marL="0" indent="0">
              <a:buNone/>
            </a:pPr>
            <a:r>
              <a:rPr lang="en-US" b="1" u="sng" dirty="0">
                <a:latin typeface="Roboto" panose="02000000000000000000" pitchFamily="2" charset="0"/>
                <a:ea typeface="Roboto" panose="02000000000000000000" pitchFamily="2" charset="0"/>
                <a:cs typeface="Roboto" panose="02000000000000000000" pitchFamily="2" charset="0"/>
              </a:rPr>
              <a:t>Section A - My Plan</a:t>
            </a:r>
            <a:r>
              <a:rPr lang="en-US" b="1" dirty="0">
                <a:latin typeface="Roboto" panose="02000000000000000000" pitchFamily="2" charset="0"/>
                <a:ea typeface="Roboto" panose="02000000000000000000" pitchFamily="2" charset="0"/>
                <a:cs typeface="Roboto" panose="02000000000000000000" pitchFamily="2" charset="0"/>
              </a:rPr>
              <a:t> </a:t>
            </a:r>
            <a:endParaRPr lang="en-US" i="1" u="sng"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i="1" dirty="0">
                <a:latin typeface="Roboto" panose="02000000000000000000" pitchFamily="2" charset="0"/>
                <a:ea typeface="Roboto" panose="02000000000000000000" pitchFamily="2" charset="0"/>
                <a:cs typeface="Roboto" panose="02000000000000000000" pitchFamily="2" charset="0"/>
              </a:rPr>
              <a:t>Must be completed in </a:t>
            </a:r>
            <a:r>
              <a:rPr lang="en-US" i="1" u="sng" dirty="0">
                <a:latin typeface="Roboto" panose="02000000000000000000" pitchFamily="2" charset="0"/>
                <a:ea typeface="Roboto" panose="02000000000000000000" pitchFamily="2" charset="0"/>
                <a:cs typeface="Roboto" panose="02000000000000000000" pitchFamily="2" charset="0"/>
              </a:rPr>
              <a:t>week 1</a:t>
            </a: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p>
          <a:p>
            <a:pPr marL="0" indent="0">
              <a:spcBef>
                <a:spcPts val="800"/>
              </a:spcBef>
              <a:buNone/>
            </a:pPr>
            <a:r>
              <a:rPr lang="en-US" b="1" u="sng" dirty="0">
                <a:latin typeface="Roboto" panose="02000000000000000000" pitchFamily="2" charset="0"/>
                <a:ea typeface="Roboto" panose="02000000000000000000" pitchFamily="2" charset="0"/>
                <a:cs typeface="Roboto" panose="02000000000000000000" pitchFamily="2" charset="0"/>
              </a:rPr>
              <a:t>Section B - Weekly Log</a:t>
            </a:r>
            <a:br>
              <a:rPr lang="en-US" b="1" u="sng" dirty="0">
                <a:latin typeface="Roboto" panose="02000000000000000000" pitchFamily="2" charset="0"/>
                <a:ea typeface="Roboto" panose="02000000000000000000" pitchFamily="2" charset="0"/>
                <a:cs typeface="Roboto" panose="02000000000000000000" pitchFamily="2" charset="0"/>
              </a:rPr>
            </a:br>
            <a:r>
              <a:rPr lang="en-US" i="1" dirty="0">
                <a:latin typeface="Roboto" panose="02000000000000000000" pitchFamily="2" charset="0"/>
                <a:ea typeface="Roboto" panose="02000000000000000000" pitchFamily="2" charset="0"/>
                <a:cs typeface="Roboto" panose="02000000000000000000" pitchFamily="2" charset="0"/>
              </a:rPr>
              <a:t>Must be updated </a:t>
            </a:r>
            <a:r>
              <a:rPr lang="en-US" i="1" u="sng" dirty="0">
                <a:latin typeface="Roboto" panose="02000000000000000000" pitchFamily="2" charset="0"/>
                <a:ea typeface="Roboto" panose="02000000000000000000" pitchFamily="2" charset="0"/>
                <a:cs typeface="Roboto" panose="02000000000000000000" pitchFamily="2" charset="0"/>
              </a:rPr>
              <a:t>every week</a:t>
            </a:r>
            <a:endParaRPr lang="en-US" dirty="0">
              <a:latin typeface="Roboto" panose="02000000000000000000" pitchFamily="2" charset="0"/>
              <a:ea typeface="Roboto" panose="02000000000000000000" pitchFamily="2" charset="0"/>
              <a:cs typeface="Roboto" panose="02000000000000000000" pitchFamily="2" charset="0"/>
            </a:endParaRP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In such cases, you simply need to provide links to those artifacts and may include any explanatory comment or reflection you feel is appropriate. </a:t>
            </a: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(Some reflection is almost always a good idea as it provides the foundation for Section D.)</a:t>
            </a:r>
          </a:p>
          <a:p>
            <a:pPr marL="0" indent="0">
              <a:spcBef>
                <a:spcPts val="800"/>
              </a:spcBef>
              <a:buNone/>
            </a:pPr>
            <a:r>
              <a:rPr lang="en-US" b="1" u="sng" dirty="0">
                <a:latin typeface="Roboto" panose="02000000000000000000" pitchFamily="2" charset="0"/>
                <a:ea typeface="Roboto" panose="02000000000000000000" pitchFamily="2" charset="0"/>
                <a:cs typeface="Roboto" panose="02000000000000000000" pitchFamily="2" charset="0"/>
              </a:rPr>
              <a:t>Section C - ILO’s</a:t>
            </a:r>
            <a:br>
              <a:rPr lang="en-US" b="1" u="sng" dirty="0">
                <a:latin typeface="Roboto" panose="02000000000000000000" pitchFamily="2" charset="0"/>
                <a:ea typeface="Roboto" panose="02000000000000000000" pitchFamily="2" charset="0"/>
                <a:cs typeface="Roboto" panose="02000000000000000000" pitchFamily="2" charset="0"/>
              </a:rPr>
            </a:br>
            <a:r>
              <a:rPr lang="en-US" i="1" dirty="0">
                <a:latin typeface="Roboto" panose="02000000000000000000" pitchFamily="2" charset="0"/>
                <a:ea typeface="Roboto" panose="02000000000000000000" pitchFamily="2" charset="0"/>
                <a:cs typeface="Roboto" panose="02000000000000000000" pitchFamily="2" charset="0"/>
              </a:rPr>
              <a:t>Must be completed in </a:t>
            </a:r>
            <a:r>
              <a:rPr lang="en-US" i="1" u="sng" dirty="0">
                <a:latin typeface="Roboto" panose="02000000000000000000" pitchFamily="2" charset="0"/>
                <a:ea typeface="Roboto" panose="02000000000000000000" pitchFamily="2" charset="0"/>
                <a:cs typeface="Roboto" panose="02000000000000000000" pitchFamily="2" charset="0"/>
              </a:rPr>
              <a:t>week 8</a:t>
            </a:r>
            <a:r>
              <a:rPr lang="en-US" i="1" dirty="0">
                <a:latin typeface="Roboto" panose="02000000000000000000" pitchFamily="2" charset="0"/>
                <a:ea typeface="Roboto" panose="02000000000000000000" pitchFamily="2" charset="0"/>
                <a:cs typeface="Roboto" panose="02000000000000000000" pitchFamily="2" charset="0"/>
              </a:rPr>
              <a:t>, but should be updated </a:t>
            </a:r>
            <a:r>
              <a:rPr lang="en-US" i="1" u="sng" dirty="0">
                <a:latin typeface="Roboto" panose="02000000000000000000" pitchFamily="2" charset="0"/>
                <a:ea typeface="Roboto" panose="02000000000000000000" pitchFamily="2" charset="0"/>
                <a:cs typeface="Roboto" panose="02000000000000000000" pitchFamily="2" charset="0"/>
              </a:rPr>
              <a:t>regularly.</a:t>
            </a:r>
            <a:endParaRPr lang="en-US" dirty="0">
              <a:latin typeface="Roboto" panose="02000000000000000000" pitchFamily="2" charset="0"/>
              <a:ea typeface="Roboto" panose="02000000000000000000" pitchFamily="2" charset="0"/>
              <a:cs typeface="Roboto" panose="02000000000000000000" pitchFamily="2" charset="0"/>
            </a:endParaRP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This is where you link your evidence to each of the Intended Learning Outcomes of this block.</a:t>
            </a:r>
          </a:p>
          <a:p>
            <a:pPr marL="0" indent="0">
              <a:spcBef>
                <a:spcPts val="800"/>
              </a:spcBef>
              <a:buNone/>
            </a:pPr>
            <a:r>
              <a:rPr lang="en-US" b="1" u="sng" dirty="0">
                <a:latin typeface="Roboto" panose="02000000000000000000" pitchFamily="2" charset="0"/>
                <a:ea typeface="Roboto" panose="02000000000000000000" pitchFamily="2" charset="0"/>
                <a:cs typeface="Roboto" panose="02000000000000000000" pitchFamily="2" charset="0"/>
              </a:rPr>
              <a:t>Section D – Reflection</a:t>
            </a:r>
            <a:br>
              <a:rPr lang="en-US" b="1" u="sng" dirty="0">
                <a:latin typeface="Roboto" panose="02000000000000000000" pitchFamily="2" charset="0"/>
                <a:ea typeface="Roboto" panose="02000000000000000000" pitchFamily="2" charset="0"/>
                <a:cs typeface="Roboto" panose="02000000000000000000" pitchFamily="2" charset="0"/>
              </a:rPr>
            </a:br>
            <a:r>
              <a:rPr lang="en-US" i="1" dirty="0">
                <a:latin typeface="Roboto" panose="02000000000000000000" pitchFamily="2" charset="0"/>
                <a:ea typeface="Roboto" panose="02000000000000000000" pitchFamily="2" charset="0"/>
                <a:cs typeface="Roboto" panose="02000000000000000000" pitchFamily="2" charset="0"/>
              </a:rPr>
              <a:t>Must be completed in </a:t>
            </a:r>
            <a:r>
              <a:rPr lang="en-US" i="1" u="sng" dirty="0">
                <a:latin typeface="Roboto" panose="02000000000000000000" pitchFamily="2" charset="0"/>
                <a:ea typeface="Roboto" panose="02000000000000000000" pitchFamily="2" charset="0"/>
                <a:cs typeface="Roboto" panose="02000000000000000000" pitchFamily="2" charset="0"/>
              </a:rPr>
              <a:t>week 8</a:t>
            </a:r>
          </a:p>
          <a:p>
            <a:pPr marL="0" lvl="0" indent="0" rtl="0">
              <a:spcBef>
                <a:spcPts val="800"/>
              </a:spcBef>
              <a:spcAft>
                <a:spcPts val="800"/>
              </a:spcAft>
              <a:buNone/>
            </a:pPr>
            <a:r>
              <a:rPr lang="en-US" dirty="0">
                <a:latin typeface="Roboto" panose="02000000000000000000" pitchFamily="2" charset="0"/>
                <a:ea typeface="Roboto" panose="02000000000000000000" pitchFamily="2" charset="0"/>
                <a:cs typeface="Roboto" panose="02000000000000000000" pitchFamily="2" charset="0"/>
              </a:rPr>
              <a:t>Summative reflection on your progress during the block including a critical assessment of everything you did and learned during the block. This is a comprehensive review of everything recorded in Section B, evaluated against the goals and planning laid out in Section A.</a:t>
            </a:r>
          </a:p>
        </p:txBody>
      </p:sp>
    </p:spTree>
    <p:extLst>
      <p:ext uri="{BB962C8B-B14F-4D97-AF65-F5344CB8AC3E}">
        <p14:creationId xmlns:p14="http://schemas.microsoft.com/office/powerpoint/2010/main" val="639184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4/6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a:t>
            </a:r>
            <a:r>
              <a:rPr lang="en-US" sz="900" b="1" i="1" dirty="0">
                <a:solidFill>
                  <a:schemeClr val="lt1"/>
                </a:solidFill>
                <a:latin typeface="Helvetica Neue"/>
                <a:ea typeface="Helvetica Neue"/>
                <a:cs typeface="Helvetica Neue"/>
                <a:sym typeface="Helvetica Neue"/>
              </a:rPr>
              <a:t>using links to GitHub </a:t>
            </a:r>
            <a:r>
              <a:rPr lang="en-US" sz="900" i="1" dirty="0">
                <a:solidFill>
                  <a:schemeClr val="lt1"/>
                </a:solidFill>
                <a:latin typeface="Helvetica Neue"/>
                <a:ea typeface="Helvetica Neue"/>
                <a:cs typeface="Helvetica Neue"/>
                <a:sym typeface="Helvetica Neue"/>
              </a:rPr>
              <a:t>your best examples,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r>
              <a:rPr lang="en" dirty="0">
                <a:solidFill>
                  <a:srgbClr val="FFFFFF"/>
                </a:solidFill>
              </a:rPr>
              <a:t>.</a:t>
            </a:r>
            <a:r>
              <a:rPr lang="en-US"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identify and describe the limitations of a deep learning-based AI algorithm in terms of bias, fairness, transparency, and interpretability, and subsequently apply methods that address these limitations. </a:t>
            </a:r>
          </a:p>
        </p:txBody>
      </p:sp>
      <p:sp>
        <p:nvSpPr>
          <p:cNvPr id="7" name="Google Shape;459;p48">
            <a:extLst>
              <a:ext uri="{FF2B5EF4-FFF2-40B4-BE49-F238E27FC236}">
                <a16:creationId xmlns:a16="http://schemas.microsoft.com/office/drawing/2014/main" id="{53BB9E1B-97C5-2DA9-6DD8-8B90626EFB7C}"/>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identify and describe the limitations of a deep learning-based AI algorithm in terms of bias, fairness, transparency, and interpretability, and subsequently apply methods that address these limitations. </a:t>
            </a:r>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lvl="0"/>
            <a:r>
              <a:rPr lang="en-US" sz="1100" dirty="0"/>
              <a:t>Responsible AI</a:t>
            </a:r>
          </a:p>
        </p:txBody>
      </p:sp>
      <p:graphicFrame>
        <p:nvGraphicFramePr>
          <p:cNvPr id="4" name="Table 3">
            <a:extLst>
              <a:ext uri="{FF2B5EF4-FFF2-40B4-BE49-F238E27FC236}">
                <a16:creationId xmlns:a16="http://schemas.microsoft.com/office/drawing/2014/main" id="{869AF096-F5FA-E491-66BE-728FD1DA1B5A}"/>
              </a:ext>
            </a:extLst>
          </p:cNvPr>
          <p:cNvGraphicFramePr>
            <a:graphicFrameLocks noGrp="1"/>
          </p:cNvGraphicFramePr>
          <p:nvPr>
            <p:extLst>
              <p:ext uri="{D42A27DB-BD31-4B8C-83A1-F6EECF244321}">
                <p14:modId xmlns:p14="http://schemas.microsoft.com/office/powerpoint/2010/main" val="3180730353"/>
              </p:ext>
            </p:extLst>
          </p:nvPr>
        </p:nvGraphicFramePr>
        <p:xfrm>
          <a:off x="0" y="1190364"/>
          <a:ext cx="9143999" cy="3953136"/>
        </p:xfrm>
        <a:graphic>
          <a:graphicData uri="http://schemas.openxmlformats.org/drawingml/2006/table">
            <a:tbl>
              <a:tblPr/>
              <a:tblGrid>
                <a:gridCol w="1335944">
                  <a:extLst>
                    <a:ext uri="{9D8B030D-6E8A-4147-A177-3AD203B41FA5}">
                      <a16:colId xmlns:a16="http://schemas.microsoft.com/office/drawing/2014/main" val="770866208"/>
                    </a:ext>
                  </a:extLst>
                </a:gridCol>
                <a:gridCol w="1146385">
                  <a:extLst>
                    <a:ext uri="{9D8B030D-6E8A-4147-A177-3AD203B41FA5}">
                      <a16:colId xmlns:a16="http://schemas.microsoft.com/office/drawing/2014/main" val="3225811388"/>
                    </a:ext>
                  </a:extLst>
                </a:gridCol>
                <a:gridCol w="1453291">
                  <a:extLst>
                    <a:ext uri="{9D8B030D-6E8A-4147-A177-3AD203B41FA5}">
                      <a16:colId xmlns:a16="http://schemas.microsoft.com/office/drawing/2014/main" val="3534590237"/>
                    </a:ext>
                  </a:extLst>
                </a:gridCol>
                <a:gridCol w="1615771">
                  <a:extLst>
                    <a:ext uri="{9D8B030D-6E8A-4147-A177-3AD203B41FA5}">
                      <a16:colId xmlns:a16="http://schemas.microsoft.com/office/drawing/2014/main" val="4021962650"/>
                    </a:ext>
                  </a:extLst>
                </a:gridCol>
                <a:gridCol w="1796304">
                  <a:extLst>
                    <a:ext uri="{9D8B030D-6E8A-4147-A177-3AD203B41FA5}">
                      <a16:colId xmlns:a16="http://schemas.microsoft.com/office/drawing/2014/main" val="19501517"/>
                    </a:ext>
                  </a:extLst>
                </a:gridCol>
                <a:gridCol w="1796304">
                  <a:extLst>
                    <a:ext uri="{9D8B030D-6E8A-4147-A177-3AD203B41FA5}">
                      <a16:colId xmlns:a16="http://schemas.microsoft.com/office/drawing/2014/main" val="1591492810"/>
                    </a:ext>
                  </a:extLst>
                </a:gridCol>
              </a:tblGrid>
              <a:tr h="1976568">
                <a:tc>
                  <a:txBody>
                    <a:bodyPr/>
                    <a:lstStyle/>
                    <a:p>
                      <a:pPr algn="l" fontAlgn="t"/>
                      <a:r>
                        <a:rPr lang="en-US" sz="700" b="0" i="0" u="none" strike="noStrike">
                          <a:solidFill>
                            <a:srgbClr val="000000"/>
                          </a:solidFill>
                          <a:effectLst/>
                          <a:highlight>
                            <a:srgbClr val="FBDAD7"/>
                          </a:highlight>
                          <a:latin typeface="Calibri" panose="020F0502020204030204" pitchFamily="34" charset="0"/>
                        </a:rPr>
                        <a:t>Not addressed this ILO in your project work. Your project work evidencing can include your Learning Log, Work Log, and supporting documents you submitted on the BrightSpace block assignment. In Section C of your Learning Log, include direct links to required files in your GitHub student repository or OneDrive rather than links to entire folders or the general repository.</a:t>
                      </a:r>
                    </a:p>
                  </a:txBody>
                  <a:tcPr marL="0" marR="0" marT="0" marB="0">
                    <a:lnL>
                      <a:noFill/>
                    </a:lnL>
                    <a:lnR>
                      <a:noFill/>
                    </a:lnR>
                    <a:lnT>
                      <a:noFill/>
                    </a:lnT>
                    <a:lnB>
                      <a:noFill/>
                    </a:lnB>
                    <a:solidFill>
                      <a:srgbClr val="FBDAD7"/>
                    </a:solidFill>
                  </a:tcPr>
                </a:tc>
                <a:tc>
                  <a:txBody>
                    <a:bodyPr/>
                    <a:lstStyle/>
                    <a:p>
                      <a:pPr algn="l" fontAlgn="t"/>
                      <a:r>
                        <a:rPr lang="en-US" sz="700" b="0" i="0" u="none" strike="noStrike" dirty="0">
                          <a:solidFill>
                            <a:srgbClr val="000000"/>
                          </a:solidFill>
                          <a:effectLst/>
                          <a:highlight>
                            <a:srgbClr val="FFE1CC"/>
                          </a:highlight>
                          <a:latin typeface="Calibri" panose="020F0502020204030204" pitchFamily="34" charset="0"/>
                        </a:rPr>
                        <a:t>The student creates a dataset by scraping the web for color (i.e., RGB) images, or by selecting a subset of images from the </a:t>
                      </a:r>
                      <a:r>
                        <a:rPr lang="en-US" sz="700" b="0" i="0" u="none" strike="noStrike" dirty="0" err="1">
                          <a:solidFill>
                            <a:srgbClr val="000000"/>
                          </a:solidFill>
                          <a:effectLst/>
                          <a:highlight>
                            <a:srgbClr val="FFE1CC"/>
                          </a:highlight>
                          <a:latin typeface="Calibri" panose="020F0502020204030204" pitchFamily="34" charset="0"/>
                        </a:rPr>
                        <a:t>Imsitu</a:t>
                      </a:r>
                      <a:r>
                        <a:rPr lang="en-US" sz="700" b="0" i="0" u="none" strike="noStrike" dirty="0">
                          <a:solidFill>
                            <a:srgbClr val="000000"/>
                          </a:solidFill>
                          <a:effectLst/>
                          <a:highlight>
                            <a:srgbClr val="FFE1CC"/>
                          </a:highlight>
                          <a:latin typeface="Calibri" panose="020F0502020204030204" pitchFamily="34" charset="0"/>
                        </a:rPr>
                        <a:t> dataset to solve a classification task. </a:t>
                      </a:r>
                    </a:p>
                  </a:txBody>
                  <a:tcPr marL="0" marR="0" marT="0" marB="0">
                    <a:lnL>
                      <a:noFill/>
                    </a:lnL>
                    <a:lnR>
                      <a:noFill/>
                    </a:lnR>
                    <a:lnT>
                      <a:noFill/>
                    </a:lnT>
                    <a:lnB>
                      <a:noFill/>
                    </a:lnB>
                    <a:solidFill>
                      <a:srgbClr val="FFE1CC"/>
                    </a:solidFill>
                  </a:tcPr>
                </a:tc>
                <a:tc>
                  <a:txBody>
                    <a:bodyPr/>
                    <a:lstStyle/>
                    <a:p>
                      <a:pPr algn="l" fontAlgn="t"/>
                      <a:r>
                        <a:rPr lang="en-US" sz="700" b="0" i="0" u="none" strike="noStrike" dirty="0">
                          <a:solidFill>
                            <a:srgbClr val="000000"/>
                          </a:solidFill>
                          <a:effectLst/>
                          <a:highlight>
                            <a:srgbClr val="FEF2CD"/>
                          </a:highlight>
                          <a:latin typeface="Calibri" panose="020F0502020204030204" pitchFamily="34" charset="0"/>
                        </a:rPr>
                        <a:t>The student identifies and describes an instance of bias either within the </a:t>
                      </a:r>
                      <a:r>
                        <a:rPr lang="en-US" sz="700" b="0" i="0" u="none" strike="noStrike" dirty="0" err="1">
                          <a:solidFill>
                            <a:srgbClr val="000000"/>
                          </a:solidFill>
                          <a:effectLst/>
                          <a:highlight>
                            <a:srgbClr val="FEF2CD"/>
                          </a:highlight>
                          <a:latin typeface="Calibri" panose="020F0502020204030204" pitchFamily="34" charset="0"/>
                        </a:rPr>
                        <a:t>Imsitu</a:t>
                      </a:r>
                      <a:r>
                        <a:rPr lang="en-US" sz="700" b="0" i="0" u="none" strike="noStrike" dirty="0">
                          <a:solidFill>
                            <a:srgbClr val="000000"/>
                          </a:solidFill>
                          <a:effectLst/>
                          <a:highlight>
                            <a:srgbClr val="FEF2CD"/>
                          </a:highlight>
                          <a:latin typeface="Calibri" panose="020F0502020204030204" pitchFamily="34" charset="0"/>
                        </a:rPr>
                        <a:t> or the personally created image dataset; discusses a possible ramification (e.g., harm) in terms of fairness of the identified bias instance. The student proposes an individual fairness method, - i.e., ‘Fairness Through Awareness’ or  ‘Fairness Through Unawareness’, and explains how it addresses </a:t>
                      </a:r>
                      <a:r>
                        <a:rPr lang="en-US" sz="700" b="0" i="0" u="none" strike="noStrike" dirty="0" err="1">
                          <a:solidFill>
                            <a:srgbClr val="000000"/>
                          </a:solidFill>
                          <a:effectLst/>
                          <a:highlight>
                            <a:srgbClr val="FEF2CD"/>
                          </a:highlight>
                          <a:latin typeface="Calibri" panose="020F0502020204030204" pitchFamily="34" charset="0"/>
                        </a:rPr>
                        <a:t>Imsitu's</a:t>
                      </a:r>
                      <a:r>
                        <a:rPr lang="en-US" sz="700" b="0" i="0" u="none" strike="noStrike" dirty="0">
                          <a:solidFill>
                            <a:srgbClr val="000000"/>
                          </a:solidFill>
                          <a:effectLst/>
                          <a:highlight>
                            <a:srgbClr val="FEF2CD"/>
                          </a:highlight>
                          <a:latin typeface="Calibri" panose="020F0502020204030204" pitchFamily="34" charset="0"/>
                        </a:rPr>
                        <a:t> or the personally created image dataset’s limitations in terms of bias and fairness.  And meeting all criteria in poor.         </a:t>
                      </a:r>
                    </a:p>
                  </a:txBody>
                  <a:tcPr marL="0" marR="0" marT="0" marB="0">
                    <a:lnL>
                      <a:noFill/>
                    </a:lnL>
                    <a:lnR>
                      <a:noFill/>
                    </a:lnR>
                    <a:lnT>
                      <a:noFill/>
                    </a:lnT>
                    <a:lnB>
                      <a:noFill/>
                    </a:lnB>
                    <a:solidFill>
                      <a:srgbClr val="FEF2CD"/>
                    </a:solidFill>
                  </a:tcPr>
                </a:tc>
                <a:tc>
                  <a:txBody>
                    <a:bodyPr/>
                    <a:lstStyle/>
                    <a:p>
                      <a:pPr algn="l" fontAlgn="t"/>
                      <a:r>
                        <a:rPr lang="en-US" sz="700" b="0" i="0" u="none" strike="noStrike" dirty="0">
                          <a:solidFill>
                            <a:srgbClr val="000000"/>
                          </a:solidFill>
                          <a:effectLst/>
                          <a:highlight>
                            <a:srgbClr val="D1F1DA"/>
                          </a:highlight>
                          <a:latin typeface="Calibri" panose="020F0502020204030204" pitchFamily="34" charset="0"/>
                        </a:rPr>
                        <a:t>The student produces an infographic that visually explains the concept of group fairness, along with the evaluation metrics associated with it. The student applies at least one explainable AI method that addresses the deep learning algorithm's limitations in terms of  transparency and/or interpretability.  And meeting all criteria in insufficient.</a:t>
                      </a:r>
                    </a:p>
                  </a:txBody>
                  <a:tcPr marL="0" marR="0" marT="0" marB="0">
                    <a:lnL>
                      <a:noFill/>
                    </a:lnL>
                    <a:lnR>
                      <a:noFill/>
                    </a:lnR>
                    <a:lnT>
                      <a:noFill/>
                    </a:lnT>
                    <a:lnB>
                      <a:noFill/>
                    </a:lnB>
                    <a:solidFill>
                      <a:srgbClr val="D1F1DA"/>
                    </a:solidFill>
                  </a:tcPr>
                </a:tc>
                <a:tc>
                  <a:txBody>
                    <a:bodyPr/>
                    <a:lstStyle/>
                    <a:p>
                      <a:pPr algn="l" fontAlgn="t"/>
                      <a:r>
                        <a:rPr lang="en-US" sz="700" b="0" i="0" u="none" strike="noStrike">
                          <a:solidFill>
                            <a:srgbClr val="000000"/>
                          </a:solidFill>
                          <a:effectLst/>
                          <a:highlight>
                            <a:srgbClr val="DAF1F3"/>
                          </a:highlight>
                          <a:latin typeface="Calibri" panose="020F0502020204030204" pitchFamily="34" charset="0"/>
                        </a:rPr>
                        <a:t>The student applies multiple explainable AI methods that addresses the deep learning algorithm's limitations in terms of transparency and/or interpretability. The student evaluates the trade-off between accuracy and interpretability in the context of the specific application, identifies key patterns the model detects, lists the explainable AI methods used, and illustrates this with an example of how the model identifies specific objects, textures, or shapes in images. And meeting all criteria in sufficient. </a:t>
                      </a:r>
                    </a:p>
                  </a:txBody>
                  <a:tcPr marL="0" marR="0" marT="0" marB="0">
                    <a:lnL>
                      <a:noFill/>
                    </a:lnL>
                    <a:lnR>
                      <a:noFill/>
                    </a:lnR>
                    <a:lnT>
                      <a:noFill/>
                    </a:lnT>
                    <a:lnB>
                      <a:noFill/>
                    </a:lnB>
                    <a:solidFill>
                      <a:srgbClr val="DAF1F3"/>
                    </a:solidFill>
                  </a:tcPr>
                </a:tc>
                <a:tc>
                  <a:txBody>
                    <a:bodyPr/>
                    <a:lstStyle/>
                    <a:p>
                      <a:pPr algn="l" fontAlgn="t"/>
                      <a:r>
                        <a:rPr lang="en-US" sz="700" b="0" i="0" u="none" strike="noStrike">
                          <a:solidFill>
                            <a:srgbClr val="000000"/>
                          </a:solidFill>
                          <a:effectLst/>
                          <a:highlight>
                            <a:srgbClr val="D9E7FD"/>
                          </a:highlight>
                          <a:latin typeface="Calibri" panose="020F0502020204030204" pitchFamily="34" charset="0"/>
                        </a:rPr>
                        <a:t>The student builds, and trains a model to perform binary classification on a dataset, and subsequently evaluates its fairness on a group level by writing a Python function that returns an appropriate group fairness metric, and corresponding calculation, exclusively utilizing one or more of the following Python libraries: The Standard Library, TensorFlow's Keras, scikit-learn, scikit-image, OpenCV, NumPy, Pandas, and Matplotlib.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2702510276"/>
                  </a:ext>
                </a:extLst>
              </a:tr>
              <a:tr h="1976568">
                <a:tc>
                  <a:txBody>
                    <a:bodyPr/>
                    <a:lstStyle/>
                    <a:p>
                      <a:pPr algn="l" fontAlgn="t"/>
                      <a:r>
                        <a:rPr lang="en-150" sz="700" b="0" i="0" u="none" strike="noStrike" dirty="0">
                          <a:solidFill>
                            <a:srgbClr val="000000"/>
                          </a:solidFill>
                          <a:effectLst/>
                          <a:highlight>
                            <a:srgbClr val="FBDAD7"/>
                          </a:highlight>
                          <a:latin typeface="Calibri" panose="020F0502020204030204" pitchFamily="34" charset="0"/>
                        </a:rPr>
                        <a:t> </a:t>
                      </a:r>
                      <a:r>
                        <a:rPr lang="en-US" sz="800" dirty="0" err="1">
                          <a:highlight>
                            <a:srgbClr val="FBDAD7"/>
                          </a:highlight>
                          <a:hlinkClick r:id="rId3"/>
                        </a:rPr>
                        <a:t>Dataset_Block_C</a:t>
                      </a:r>
                      <a:r>
                        <a:rPr lang="en-US" sz="800" dirty="0">
                          <a:highlight>
                            <a:srgbClr val="FBDAD7"/>
                          </a:highlight>
                        </a:rPr>
                        <a:t>, </a:t>
                      </a:r>
                      <a:r>
                        <a:rPr lang="en-US" sz="700" b="0" i="0" u="none" strike="noStrike" dirty="0">
                          <a:solidFill>
                            <a:srgbClr val="000000"/>
                          </a:solidFill>
                          <a:effectLst/>
                          <a:highlight>
                            <a:srgbClr val="FBDAD7"/>
                          </a:highlight>
                          <a:latin typeface="Calibri" panose="020F0502020204030204" pitchFamily="34" charset="0"/>
                          <a:hlinkClick r:id="rId4"/>
                        </a:rPr>
                        <a:t>Creative Brief</a:t>
                      </a:r>
                      <a:r>
                        <a:rPr lang="en-US" sz="700" b="0" i="0" u="none" strike="noStrike" dirty="0">
                          <a:solidFill>
                            <a:srgbClr val="000000"/>
                          </a:solidFill>
                          <a:effectLst/>
                          <a:highlight>
                            <a:srgbClr val="FBDAD7"/>
                          </a:highlight>
                          <a:latin typeface="Calibri" panose="020F0502020204030204" pitchFamily="34" charset="0"/>
                        </a:rPr>
                        <a:t> </a:t>
                      </a:r>
                      <a:endParaRPr lang="en-150" sz="700" b="0" i="0" u="none" strike="noStrike" dirty="0">
                        <a:solidFill>
                          <a:srgbClr val="000000"/>
                        </a:solidFill>
                        <a:effectLst/>
                        <a:highlight>
                          <a:srgbClr val="FBDAD7"/>
                        </a:highligh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fontAlgn="t"/>
                      <a:r>
                        <a:rPr lang="en-US" sz="700" b="0" i="0" u="none" strike="noStrike" dirty="0">
                          <a:solidFill>
                            <a:srgbClr val="000000"/>
                          </a:solidFill>
                          <a:effectLst/>
                          <a:latin typeface="Calibri" panose="020F0502020204030204" pitchFamily="34" charset="0"/>
                        </a:rPr>
                        <a:t>I have scraped data containing RGB images and utilized it to solve a classification task for flowers. This effort has enabled me to meet all the requirements for Task 2.1.</a:t>
                      </a:r>
                    </a:p>
                    <a:p>
                      <a:pPr algn="l"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p>
                    <a:p>
                      <a:pPr algn="l" fontAlgn="t"/>
                      <a:endParaRPr lang="en-US" sz="700" b="0" i="0" u="none" strike="noStrike" dirty="0">
                        <a:solidFill>
                          <a:srgbClr val="000000"/>
                        </a:solidFill>
                        <a:effectLst/>
                        <a:latin typeface="Calibri" panose="020F0502020204030204" pitchFamily="34" charset="0"/>
                      </a:endParaRPr>
                    </a:p>
                    <a:p>
                      <a:pPr algn="l" fontAlgn="t"/>
                      <a:endParaRPr lang="en-US" sz="700" b="0" i="0" u="none" strike="noStrike" dirty="0">
                        <a:solidFill>
                          <a:srgbClr val="000000"/>
                        </a:solidFill>
                        <a:effectLst/>
                        <a:latin typeface="Calibri" panose="020F0502020204030204" pitchFamily="34" charset="0"/>
                      </a:endParaRPr>
                    </a:p>
                    <a:p>
                      <a:pPr algn="l" fontAlgn="t"/>
                      <a:endParaRPr lang="en-US" sz="7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150" sz="700" b="0" i="0" u="none" strike="noStrike" dirty="0">
                          <a:solidFill>
                            <a:srgbClr val="000000"/>
                          </a:solidFill>
                          <a:effectLst/>
                          <a:highlight>
                            <a:srgbClr val="FEF2CD"/>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provided evidence of identifying and describing an instance of bias within the image dataset, discussing potential ramifications in terms of fairness. Additionally, I have proposed an individual fairness method, specifically 'Fairness Through Awareness' or 'Fairness Through Unawareness', and explained how it addresses the dataset's limitations regarding bias and fairness. All of these aspects have been documented in detail within the creative brief for Task 2.2, ensuring that I have met all the criteria. </a:t>
                      </a:r>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r>
                        <a:rPr lang="en-150" sz="700" b="0" i="0" u="none" strike="noStrike" dirty="0">
                          <a:solidFill>
                            <a:srgbClr val="000000"/>
                          </a:solidFill>
                          <a:effectLst/>
                          <a:highlight>
                            <a:srgbClr val="D1F1DA"/>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met all the criteria in Tasks 2.4 and 2.6 by producing an infographic that visually explains the concept of group fairness and associated evaluation metrics. Furthermore, I applied at least one explainable AI method to address the limitations of the deep learning algorithm in terms of transparency and interpretability. </a:t>
                      </a:r>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 </a:t>
                      </a:r>
                      <a:r>
                        <a:rPr lang="en-US" sz="700" b="0" i="0" u="none" strike="noStrike" dirty="0" err="1">
                          <a:solidFill>
                            <a:srgbClr val="000000"/>
                          </a:solidFill>
                          <a:effectLst/>
                          <a:latin typeface="Calibri" panose="020F0502020204030204" pitchFamily="34" charset="0"/>
                          <a:hlinkClick r:id="rId5"/>
                        </a:rPr>
                        <a:t>InfoGrahpic</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fontAlgn="t"/>
                      <a:r>
                        <a:rPr lang="en-150" sz="700" b="0" i="0" u="none" strike="noStrike" dirty="0">
                          <a:solidFill>
                            <a:srgbClr val="000000"/>
                          </a:solidFill>
                          <a:effectLst/>
                          <a:highlight>
                            <a:srgbClr val="DAF1F3"/>
                          </a:highlight>
                          <a:latin typeface="Calibri" panose="020F0502020204030204" pitchFamily="34" charset="0"/>
                        </a:rPr>
                        <a:t> </a:t>
                      </a:r>
                      <a:r>
                        <a:rPr lang="en-US" sz="700" b="0" i="0" u="none" strike="noStrike" dirty="0">
                          <a:solidFill>
                            <a:srgbClr val="000000"/>
                          </a:solidFill>
                          <a:effectLst/>
                          <a:highlight>
                            <a:srgbClr val="DAF1F3"/>
                          </a:highlight>
                          <a:latin typeface="Calibri" panose="020F0502020204030204" pitchFamily="34" charset="0"/>
                        </a:rPr>
                        <a:t>Not met</a:t>
                      </a:r>
                      <a:endParaRPr lang="en-150" sz="700" b="0" i="0" u="none" strike="noStrike" dirty="0">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150" sz="700" b="0" i="0" u="none" strike="noStrike" dirty="0">
                          <a:solidFill>
                            <a:srgbClr val="000000"/>
                          </a:solidFill>
                          <a:effectLst/>
                          <a:highlight>
                            <a:srgbClr val="D9E7FD"/>
                          </a:highlight>
                          <a:latin typeface="Calibri" panose="020F0502020204030204" pitchFamily="34" charset="0"/>
                        </a:rPr>
                        <a:t> </a:t>
                      </a:r>
                      <a:r>
                        <a:rPr lang="en-US" sz="700" b="0" i="0" u="none" strike="noStrike" dirty="0">
                          <a:solidFill>
                            <a:srgbClr val="000000"/>
                          </a:solidFill>
                          <a:effectLst/>
                          <a:highlight>
                            <a:srgbClr val="D9E7FD"/>
                          </a:highlight>
                          <a:latin typeface="Calibri" panose="020F0502020204030204" pitchFamily="34" charset="0"/>
                        </a:rPr>
                        <a:t>Not met </a:t>
                      </a:r>
                      <a:endParaRPr lang="en-150" sz="700" b="0" i="0" u="none" strike="noStrike" dirty="0">
                        <a:solidFill>
                          <a:srgbClr val="000000"/>
                        </a:solidFill>
                        <a:effectLst/>
                        <a:highlight>
                          <a:srgbClr val="D9E7FD"/>
                        </a:highligh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1844431766"/>
                  </a:ext>
                </a:extLst>
              </a:tr>
            </a:tbl>
          </a:graphicData>
        </a:graphic>
      </p:graphicFrame>
      <p:pic>
        <p:nvPicPr>
          <p:cNvPr id="5" name="Picture 4">
            <a:extLst>
              <a:ext uri="{FF2B5EF4-FFF2-40B4-BE49-F238E27FC236}">
                <a16:creationId xmlns:a16="http://schemas.microsoft.com/office/drawing/2014/main" id="{C43BBD73-904D-C430-A4DE-6E2D12326975}"/>
              </a:ext>
            </a:extLst>
          </p:cNvPr>
          <p:cNvPicPr>
            <a:picLocks noChangeAspect="1"/>
          </p:cNvPicPr>
          <p:nvPr/>
        </p:nvPicPr>
        <p:blipFill>
          <a:blip r:embed="rId6"/>
          <a:stretch>
            <a:fillRect/>
          </a:stretch>
        </p:blipFill>
        <p:spPr>
          <a:xfrm>
            <a:off x="0" y="1074540"/>
            <a:ext cx="9144000" cy="115824"/>
          </a:xfrm>
          <a:prstGeom prst="rect">
            <a:avLst/>
          </a:prstGeom>
        </p:spPr>
      </p:pic>
    </p:spTree>
    <p:extLst>
      <p:ext uri="{BB962C8B-B14F-4D97-AF65-F5344CB8AC3E}">
        <p14:creationId xmlns:p14="http://schemas.microsoft.com/office/powerpoint/2010/main" val="3889067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5</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Neural Networks and Deep Learning</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explain different types of feed-forward artificial neural network (ANN) architectures for supervised learning and can design and implement them for an image classification problem.</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5</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962194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5</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5/6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a:t>
            </a:r>
            <a:r>
              <a:rPr lang="en-US" sz="900" b="1" i="1" dirty="0">
                <a:solidFill>
                  <a:schemeClr val="lt1"/>
                </a:solidFill>
                <a:latin typeface="Helvetica Neue"/>
                <a:ea typeface="Helvetica Neue"/>
                <a:cs typeface="Helvetica Neue"/>
                <a:sym typeface="Helvetica Neue"/>
              </a:rPr>
              <a:t>using links to GitHub </a:t>
            </a:r>
            <a:r>
              <a:rPr lang="en-US" sz="900" i="1" dirty="0">
                <a:solidFill>
                  <a:schemeClr val="lt1"/>
                </a:solidFill>
                <a:latin typeface="Helvetica Neue"/>
                <a:ea typeface="Helvetica Neue"/>
                <a:cs typeface="Helvetica Neue"/>
                <a:sym typeface="Helvetica Neue"/>
              </a:rPr>
              <a:t>your best examples,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a:t>
            </a:r>
            <a:r>
              <a:rPr lang="en" dirty="0">
                <a:solidFill>
                  <a:srgbClr val="FFFFFF"/>
                </a:solidFill>
              </a:rPr>
              <a:t>.</a:t>
            </a:r>
            <a:r>
              <a:rPr lang="en-US"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explain different types of feed-forward artificial neural network (ANN) architectures for supervised learning and can design and implement them in an image classification problem.</a:t>
            </a:r>
          </a:p>
        </p:txBody>
      </p:sp>
      <p:sp>
        <p:nvSpPr>
          <p:cNvPr id="9" name="Google Shape;459;p48">
            <a:extLst>
              <a:ext uri="{FF2B5EF4-FFF2-40B4-BE49-F238E27FC236}">
                <a16:creationId xmlns:a16="http://schemas.microsoft.com/office/drawing/2014/main" id="{036C8E7A-7443-2E9F-2EE1-AED83B479FF4}"/>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explain different types of feed-forward artificial neural network (ANN) architectures for supervised learning and can design and implement them for an image classification problem.</a:t>
            </a:r>
          </a:p>
        </p:txBody>
      </p:sp>
      <p:sp>
        <p:nvSpPr>
          <p:cNvPr id="2" name="Google Shape;462;p48">
            <a:extLst>
              <a:ext uri="{FF2B5EF4-FFF2-40B4-BE49-F238E27FC236}">
                <a16:creationId xmlns:a16="http://schemas.microsoft.com/office/drawing/2014/main" id="{1DEDB8AB-16C1-CC59-705C-78CF6E4335D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t>Neural Networks and Deep Learning</a:t>
            </a:r>
          </a:p>
        </p:txBody>
      </p:sp>
      <p:graphicFrame>
        <p:nvGraphicFramePr>
          <p:cNvPr id="3" name="Table 2">
            <a:extLst>
              <a:ext uri="{FF2B5EF4-FFF2-40B4-BE49-F238E27FC236}">
                <a16:creationId xmlns:a16="http://schemas.microsoft.com/office/drawing/2014/main" id="{786792D4-C54E-CA2D-B730-65ACEF4E8DBD}"/>
              </a:ext>
            </a:extLst>
          </p:cNvPr>
          <p:cNvGraphicFramePr>
            <a:graphicFrameLocks noGrp="1"/>
          </p:cNvGraphicFramePr>
          <p:nvPr>
            <p:extLst>
              <p:ext uri="{D42A27DB-BD31-4B8C-83A1-F6EECF244321}">
                <p14:modId xmlns:p14="http://schemas.microsoft.com/office/powerpoint/2010/main" val="1659365398"/>
              </p:ext>
            </p:extLst>
          </p:nvPr>
        </p:nvGraphicFramePr>
        <p:xfrm>
          <a:off x="0" y="1185624"/>
          <a:ext cx="9143999" cy="3957876"/>
        </p:xfrm>
        <a:graphic>
          <a:graphicData uri="http://schemas.openxmlformats.org/drawingml/2006/table">
            <a:tbl>
              <a:tblPr/>
              <a:tblGrid>
                <a:gridCol w="1335944">
                  <a:extLst>
                    <a:ext uri="{9D8B030D-6E8A-4147-A177-3AD203B41FA5}">
                      <a16:colId xmlns:a16="http://schemas.microsoft.com/office/drawing/2014/main" val="1220461646"/>
                    </a:ext>
                  </a:extLst>
                </a:gridCol>
                <a:gridCol w="1146385">
                  <a:extLst>
                    <a:ext uri="{9D8B030D-6E8A-4147-A177-3AD203B41FA5}">
                      <a16:colId xmlns:a16="http://schemas.microsoft.com/office/drawing/2014/main" val="4231580277"/>
                    </a:ext>
                  </a:extLst>
                </a:gridCol>
                <a:gridCol w="1453291">
                  <a:extLst>
                    <a:ext uri="{9D8B030D-6E8A-4147-A177-3AD203B41FA5}">
                      <a16:colId xmlns:a16="http://schemas.microsoft.com/office/drawing/2014/main" val="1261902238"/>
                    </a:ext>
                  </a:extLst>
                </a:gridCol>
                <a:gridCol w="1615771">
                  <a:extLst>
                    <a:ext uri="{9D8B030D-6E8A-4147-A177-3AD203B41FA5}">
                      <a16:colId xmlns:a16="http://schemas.microsoft.com/office/drawing/2014/main" val="1727516545"/>
                    </a:ext>
                  </a:extLst>
                </a:gridCol>
                <a:gridCol w="1796304">
                  <a:extLst>
                    <a:ext uri="{9D8B030D-6E8A-4147-A177-3AD203B41FA5}">
                      <a16:colId xmlns:a16="http://schemas.microsoft.com/office/drawing/2014/main" val="1074807762"/>
                    </a:ext>
                  </a:extLst>
                </a:gridCol>
                <a:gridCol w="1796304">
                  <a:extLst>
                    <a:ext uri="{9D8B030D-6E8A-4147-A177-3AD203B41FA5}">
                      <a16:colId xmlns:a16="http://schemas.microsoft.com/office/drawing/2014/main" val="160183246"/>
                    </a:ext>
                  </a:extLst>
                </a:gridCol>
              </a:tblGrid>
              <a:tr h="1978938">
                <a:tc>
                  <a:txBody>
                    <a:bodyPr/>
                    <a:lstStyle/>
                    <a:p>
                      <a:pPr algn="l" fontAlgn="t"/>
                      <a:r>
                        <a:rPr lang="en-US" sz="700" b="0" i="0" u="none" strike="noStrike">
                          <a:solidFill>
                            <a:srgbClr val="000000"/>
                          </a:solidFill>
                          <a:effectLst/>
                          <a:highlight>
                            <a:srgbClr val="FBDAD7"/>
                          </a:highlight>
                          <a:latin typeface="Calibri" panose="020F0502020204030204" pitchFamily="34" charset="0"/>
                        </a:rPr>
                        <a:t>Not addressed this ILO in your project work. Your project work evidencing can include your Learning Log, Work Log, and supporting documents you submitted on the BrightSpace block assignment. In Section C of your Learning Log, include direct links to required files in your GitHub student repository or OneDrive rather than links to entire folders or the general repository.</a:t>
                      </a:r>
                    </a:p>
                  </a:txBody>
                  <a:tcPr marL="0" marR="0" marT="0" marB="0">
                    <a:lnL>
                      <a:noFill/>
                    </a:lnL>
                    <a:lnR>
                      <a:noFill/>
                    </a:lnR>
                    <a:lnT>
                      <a:noFill/>
                    </a:lnT>
                    <a:lnB>
                      <a:noFill/>
                    </a:lnB>
                    <a:solidFill>
                      <a:srgbClr val="FBDAD7"/>
                    </a:solidFill>
                  </a:tcPr>
                </a:tc>
                <a:tc>
                  <a:txBody>
                    <a:bodyPr/>
                    <a:lstStyle/>
                    <a:p>
                      <a:pPr algn="l" rtl="0" fontAlgn="t"/>
                      <a:r>
                        <a:rPr lang="en-US" sz="700" b="0" i="0" u="none" strike="noStrike">
                          <a:solidFill>
                            <a:srgbClr val="000000"/>
                          </a:solidFill>
                          <a:effectLst/>
                          <a:highlight>
                            <a:srgbClr val="FFE1CC"/>
                          </a:highlight>
                          <a:latin typeface="Calibri" panose="020F0502020204030204" pitchFamily="34" charset="0"/>
                        </a:rPr>
                        <a:t>The student is able to establish baselines for an image classification problem by calculating random guess accuracy, basic multilayer perceptron accuracy, and human-level performance accuracy.</a:t>
                      </a:r>
                      <a:endParaRPr lang="en-US" sz="7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rtl="0" fontAlgn="t"/>
                      <a:r>
                        <a:rPr lang="en-US" sz="700" b="0" i="0" u="none" strike="noStrike" dirty="0">
                          <a:solidFill>
                            <a:srgbClr val="000000"/>
                          </a:solidFill>
                          <a:effectLst/>
                          <a:highlight>
                            <a:srgbClr val="FEF2CD"/>
                          </a:highlight>
                          <a:latin typeface="Calibri" panose="020F0502020204030204" pitchFamily="34" charset="0"/>
                        </a:rPr>
                        <a:t>The student is able to design, implement and evaluate a convolution neural network using </a:t>
                      </a:r>
                      <a:r>
                        <a:rPr lang="en-US" sz="700" b="0" i="0" u="none" strike="noStrike" dirty="0" err="1">
                          <a:solidFill>
                            <a:srgbClr val="000000"/>
                          </a:solidFill>
                          <a:effectLst/>
                          <a:highlight>
                            <a:srgbClr val="FEF2CD"/>
                          </a:highlight>
                          <a:latin typeface="Calibri" panose="020F0502020204030204" pitchFamily="34" charset="0"/>
                        </a:rPr>
                        <a:t>Keras</a:t>
                      </a:r>
                      <a:r>
                        <a:rPr lang="en-US" sz="700" b="0" i="0" u="none" strike="noStrike" dirty="0">
                          <a:solidFill>
                            <a:srgbClr val="000000"/>
                          </a:solidFill>
                          <a:effectLst/>
                          <a:highlight>
                            <a:srgbClr val="FEF2CD"/>
                          </a:highlight>
                          <a:latin typeface="Calibri" panose="020F0502020204030204" pitchFamily="34" charset="0"/>
                        </a:rPr>
                        <a:t> for image classification. And meeting all criteria in poor.</a:t>
                      </a:r>
                    </a:p>
                  </a:txBody>
                  <a:tcPr marL="0" marR="0" marT="0" marB="0">
                    <a:lnL>
                      <a:noFill/>
                    </a:lnL>
                    <a:lnR>
                      <a:noFill/>
                    </a:lnR>
                    <a:lnT>
                      <a:noFill/>
                    </a:lnT>
                    <a:lnB>
                      <a:noFill/>
                    </a:lnB>
                    <a:solidFill>
                      <a:srgbClr val="FEF2CD"/>
                    </a:solidFill>
                  </a:tcPr>
                </a:tc>
                <a:tc>
                  <a:txBody>
                    <a:bodyPr/>
                    <a:lstStyle/>
                    <a:p>
                      <a:pPr algn="l" rtl="0" fontAlgn="t"/>
                      <a:r>
                        <a:rPr lang="en-US" sz="700" b="0" i="0" u="none" strike="noStrike" dirty="0">
                          <a:solidFill>
                            <a:srgbClr val="000000"/>
                          </a:solidFill>
                          <a:effectLst/>
                          <a:highlight>
                            <a:srgbClr val="D1F1DA"/>
                          </a:highlight>
                          <a:latin typeface="Calibri" panose="020F0502020204030204" pitchFamily="34" charset="0"/>
                        </a:rPr>
                        <a:t>The student demonstrates ability to work with small image datasets by applying data augmentation and transfer learning. The student is also able to perform error analysis in image classification problems. And meeting all criteria in insufficient.</a:t>
                      </a:r>
                    </a:p>
                  </a:txBody>
                  <a:tcPr marL="0" marR="0" marT="0" marB="0">
                    <a:lnL>
                      <a:noFill/>
                    </a:lnL>
                    <a:lnR>
                      <a:noFill/>
                    </a:lnR>
                    <a:lnT>
                      <a:noFill/>
                    </a:lnT>
                    <a:lnB>
                      <a:noFill/>
                    </a:lnB>
                    <a:solidFill>
                      <a:srgbClr val="D1F1DA"/>
                    </a:solidFill>
                  </a:tcPr>
                </a:tc>
                <a:tc>
                  <a:txBody>
                    <a:bodyPr/>
                    <a:lstStyle/>
                    <a:p>
                      <a:pPr algn="l" rtl="0" fontAlgn="t"/>
                      <a:r>
                        <a:rPr lang="en-US" sz="700" b="0" i="0" u="none" strike="noStrike" dirty="0">
                          <a:solidFill>
                            <a:srgbClr val="000000"/>
                          </a:solidFill>
                          <a:effectLst/>
                          <a:highlight>
                            <a:srgbClr val="DAF1F3"/>
                          </a:highlight>
                          <a:latin typeface="Calibri" panose="020F0502020204030204" pitchFamily="34" charset="0"/>
                        </a:rPr>
                        <a:t>The student is able to apply the machine learning project lifecycle. The student understands the iterative nature of the lifecycle by demonstrating the results of at least four iterations with proper reasoning. And meeting all criteria in sufficient.</a:t>
                      </a:r>
                    </a:p>
                  </a:txBody>
                  <a:tcPr marL="0" marR="0" marT="0" marB="0">
                    <a:lnL>
                      <a:noFill/>
                    </a:lnL>
                    <a:lnR>
                      <a:noFill/>
                    </a:lnR>
                    <a:lnT>
                      <a:noFill/>
                    </a:lnT>
                    <a:lnB>
                      <a:noFill/>
                    </a:lnB>
                    <a:solidFill>
                      <a:srgbClr val="DAF1F3"/>
                    </a:solidFill>
                  </a:tcPr>
                </a:tc>
                <a:tc>
                  <a:txBody>
                    <a:bodyPr/>
                    <a:lstStyle/>
                    <a:p>
                      <a:pPr algn="l" rtl="0" fontAlgn="t"/>
                      <a:r>
                        <a:rPr lang="en-US" sz="700" b="0" i="0" u="none" strike="noStrike" dirty="0">
                          <a:solidFill>
                            <a:srgbClr val="000000"/>
                          </a:solidFill>
                          <a:effectLst/>
                          <a:highlight>
                            <a:srgbClr val="D9E7FD"/>
                          </a:highlight>
                          <a:latin typeface="Calibri" panose="020F0502020204030204" pitchFamily="34" charset="0"/>
                        </a:rPr>
                        <a:t>The student demonstrates mastery of neural network building blocks (architecture and learning algorithm) by implementing a multilayer perceptron for image classification with Python and NumPy, without relying on machine learning libraries.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365653985"/>
                  </a:ext>
                </a:extLst>
              </a:tr>
              <a:tr h="1978938">
                <a:tc>
                  <a:txBody>
                    <a:bodyPr/>
                    <a:lstStyle/>
                    <a:p>
                      <a:pPr algn="l" fontAlgn="t"/>
                      <a:r>
                        <a:rPr lang="en-150" sz="700" b="0" i="0" u="none" strike="noStrike" dirty="0">
                          <a:solidFill>
                            <a:srgbClr val="000000"/>
                          </a:solidFill>
                          <a:effectLst/>
                          <a:highlight>
                            <a:srgbClr val="FBDAD7"/>
                          </a:highlight>
                          <a:latin typeface="Calibri" panose="020F0502020204030204" pitchFamily="34" charset="0"/>
                        </a:rPr>
                        <a:t> </a:t>
                      </a:r>
                      <a:r>
                        <a:rPr lang="en-US" sz="700" b="0" i="0" u="none" strike="noStrike" dirty="0">
                          <a:solidFill>
                            <a:srgbClr val="000000"/>
                          </a:solidFill>
                          <a:effectLst/>
                          <a:highlight>
                            <a:srgbClr val="FBDAD7"/>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3"/>
                        </a:rPr>
                        <a:t>Presentation </a:t>
                      </a:r>
                      <a:r>
                        <a:rPr lang="en-US"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FBDAD7"/>
                        </a:highligh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rtl="0" fontAlgn="t"/>
                      <a:r>
                        <a:rPr lang="en-150" sz="700" b="0" i="0" u="none" strike="noStrike" dirty="0">
                          <a:solidFill>
                            <a:srgbClr val="000000"/>
                          </a:solidFill>
                          <a:effectLst/>
                          <a:highlight>
                            <a:srgbClr val="FFE1CC"/>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The details regarding the establishment of baselines for the image classification problem can be found in the creative brief template. I have ensured that all criteria for Task 3.1 have been met.</a:t>
                      </a:r>
                    </a:p>
                    <a:p>
                      <a:pPr algn="l" rtl="0"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p>
                    <a:p>
                      <a:pPr algn="l" rtl="0" fontAlgn="t"/>
                      <a:endParaRPr lang="en-US" sz="700" b="0" i="0" u="none" strike="noStrike" dirty="0">
                        <a:solidFill>
                          <a:srgbClr val="000000"/>
                        </a:solidFill>
                        <a:effectLst/>
                        <a:latin typeface="Calibri" panose="020F0502020204030204" pitchFamily="34" charset="0"/>
                      </a:endParaRPr>
                    </a:p>
                    <a:p>
                      <a:pPr algn="l" rtl="0" fontAlgn="t"/>
                      <a:endParaRPr lang="en-US" sz="700" b="0" i="0" u="none" strike="noStrike" dirty="0">
                        <a:solidFill>
                          <a:srgbClr val="000000"/>
                        </a:solidFill>
                        <a:effectLst/>
                        <a:latin typeface="Calibri" panose="020F0502020204030204" pitchFamily="34" charset="0"/>
                      </a:endParaRPr>
                    </a:p>
                    <a:p>
                      <a:pPr algn="l" rtl="0" fontAlgn="t"/>
                      <a:endParaRPr lang="en-US" sz="700" b="0" i="0" u="none" strike="noStrike" dirty="0">
                        <a:solidFill>
                          <a:srgbClr val="000000"/>
                        </a:solidFill>
                        <a:effectLst/>
                        <a:latin typeface="Calibri" panose="020F0502020204030204" pitchFamily="34" charset="0"/>
                      </a:endParaRPr>
                    </a:p>
                    <a:p>
                      <a:pPr algn="l" rtl="0" fontAlgn="t"/>
                      <a:endParaRPr lang="en-US" sz="700" b="0" i="0" u="none" strike="noStrike" dirty="0">
                        <a:solidFill>
                          <a:srgbClr val="000000"/>
                        </a:solidFill>
                        <a:effectLst/>
                        <a:latin typeface="Calibri" panose="020F0502020204030204" pitchFamily="34" charset="0"/>
                      </a:endParaRPr>
                    </a:p>
                    <a:p>
                      <a:pPr algn="l" rtl="0" fontAlgn="t"/>
                      <a:endParaRPr lang="en-150" sz="7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rtl="0" fontAlgn="t"/>
                      <a:r>
                        <a:rPr lang="en-150" sz="700" b="0" i="0" u="none" strike="noStrike" dirty="0">
                          <a:solidFill>
                            <a:srgbClr val="000000"/>
                          </a:solidFill>
                          <a:effectLst/>
                          <a:highlight>
                            <a:srgbClr val="FEF2CD"/>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The steps involved in establishing baselines for the image classification problem, spanning from Task 3.2 to Task 3.5, are documented within the creative brief template. I have ensured that all criteria within this range have been addressed and met accordingly.</a:t>
                      </a:r>
                    </a:p>
                    <a:p>
                      <a:pPr algn="l" rtl="0"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rtl="0" fontAlgn="t"/>
                      <a:r>
                        <a:rPr lang="en-150" sz="700" b="0" i="0" u="none" strike="noStrike" dirty="0">
                          <a:solidFill>
                            <a:srgbClr val="000000"/>
                          </a:solidFill>
                          <a:effectLst/>
                          <a:highlight>
                            <a:srgbClr val="D1F1DA"/>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In iteration 3, I demonstrated my ability to work with small image datasets by applying data augmentation, while in iteration 4, I focused on transfer learning. Additionally, I performed error analysis in image classification problems across both iterations. I have ensured that all criteria for these tasks have been met.</a:t>
                      </a:r>
                    </a:p>
                    <a:p>
                      <a:pPr algn="l" rtl="0"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rtl="0" fontAlgn="t"/>
                      <a:r>
                        <a:rPr lang="en-150" sz="700" b="0" i="0" u="none" strike="noStrike" dirty="0">
                          <a:solidFill>
                            <a:srgbClr val="000000"/>
                          </a:solidFill>
                          <a:effectLst/>
                          <a:highlight>
                            <a:srgbClr val="DAF1F3"/>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successfully met and passed all criteria for Task 3.5 and Task 3.6 by applying the machine learning project lifecycle. Throughout the process, I have demonstrated the iterative nature of the lifecycle by showcasing the results of at least four iterations with proper reasoning.</a:t>
                      </a:r>
                    </a:p>
                    <a:p>
                      <a:pPr algn="l" rtl="0"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rtl="0" fontAlgn="t"/>
                      <a:r>
                        <a:rPr lang="en-150" sz="700" b="0" i="0" u="none" strike="noStrike" dirty="0">
                          <a:solidFill>
                            <a:srgbClr val="000000"/>
                          </a:solidFill>
                          <a:effectLst/>
                          <a:highlight>
                            <a:srgbClr val="D9E7FD"/>
                          </a:highlight>
                          <a:latin typeface="Calibri" panose="020F0502020204030204" pitchFamily="34" charset="0"/>
                        </a:rPr>
                        <a:t> </a:t>
                      </a:r>
                      <a:r>
                        <a:rPr lang="en-US" sz="700" b="0" i="0" u="none" strike="noStrike" dirty="0">
                          <a:solidFill>
                            <a:srgbClr val="000000"/>
                          </a:solidFill>
                          <a:effectLst/>
                          <a:highlight>
                            <a:srgbClr val="D9E7FD"/>
                          </a:highlight>
                          <a:latin typeface="Calibri" panose="020F0502020204030204" pitchFamily="34" charset="0"/>
                        </a:rPr>
                        <a:t>not met yet </a:t>
                      </a:r>
                      <a:endParaRPr lang="en-150" sz="700" b="0" i="0" u="none" strike="noStrike" dirty="0">
                        <a:solidFill>
                          <a:srgbClr val="000000"/>
                        </a:solidFill>
                        <a:effectLst/>
                        <a:highlight>
                          <a:srgbClr val="D9E7FD"/>
                        </a:highligh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142337008"/>
                  </a:ext>
                </a:extLst>
              </a:tr>
            </a:tbl>
          </a:graphicData>
        </a:graphic>
      </p:graphicFrame>
      <p:pic>
        <p:nvPicPr>
          <p:cNvPr id="4" name="Picture 3">
            <a:extLst>
              <a:ext uri="{FF2B5EF4-FFF2-40B4-BE49-F238E27FC236}">
                <a16:creationId xmlns:a16="http://schemas.microsoft.com/office/drawing/2014/main" id="{D538BD73-DFA1-95B9-DEE1-2EB9D67D5884}"/>
              </a:ext>
            </a:extLst>
          </p:cNvPr>
          <p:cNvPicPr>
            <a:picLocks noChangeAspect="1"/>
          </p:cNvPicPr>
          <p:nvPr/>
        </p:nvPicPr>
        <p:blipFill>
          <a:blip r:embed="rId5"/>
          <a:stretch>
            <a:fillRect/>
          </a:stretch>
        </p:blipFill>
        <p:spPr>
          <a:xfrm>
            <a:off x="0" y="1069800"/>
            <a:ext cx="9144000" cy="115824"/>
          </a:xfrm>
          <a:prstGeom prst="rect">
            <a:avLst/>
          </a:prstGeom>
        </p:spPr>
      </p:pic>
    </p:spTree>
    <p:extLst>
      <p:ext uri="{BB962C8B-B14F-4D97-AF65-F5344CB8AC3E}">
        <p14:creationId xmlns:p14="http://schemas.microsoft.com/office/powerpoint/2010/main" val="2354672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Human-Centered AI</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design and develop a prototype of an application which embeds their own analyses and algorithms.</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6</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838485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6/6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Show </a:t>
            </a:r>
            <a:r>
              <a:rPr lang="en-US" sz="900" b="1" i="1" dirty="0">
                <a:solidFill>
                  <a:schemeClr val="lt1"/>
                </a:solidFill>
                <a:latin typeface="Helvetica Neue"/>
                <a:ea typeface="Helvetica Neue"/>
                <a:cs typeface="Helvetica Neue"/>
                <a:sym typeface="Helvetica Neue"/>
              </a:rPr>
              <a:t>using links to GitHub </a:t>
            </a:r>
            <a:r>
              <a:rPr lang="en-US" sz="900" i="1" dirty="0">
                <a:solidFill>
                  <a:schemeClr val="lt1"/>
                </a:solidFill>
                <a:latin typeface="Helvetica Neue"/>
                <a:ea typeface="Helvetica Neue"/>
                <a:cs typeface="Helvetica Neue"/>
                <a:sym typeface="Helvetica Neue"/>
              </a:rPr>
              <a:t>your best examples, do not go overboard, add in short description, you are free to alter this layout (or add slides per evidence) to suit your needs. Just be sure that it is clear.</a:t>
            </a:r>
            <a:endParaRPr lang="en-US" sz="900" dirty="0">
              <a:solidFill>
                <a:schemeClr val="lt1"/>
              </a:solidFill>
            </a:endParaRP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6.</a:t>
            </a:r>
            <a:r>
              <a:rPr lang="en-US"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develop a wireframe prototype for an application embedding a novel algorithm using various design techniques, explicitly involving stakeholders in the process.</a:t>
            </a:r>
          </a:p>
        </p:txBody>
      </p:sp>
      <p:sp>
        <p:nvSpPr>
          <p:cNvPr id="9" name="Google Shape;459;p48">
            <a:extLst>
              <a:ext uri="{FF2B5EF4-FFF2-40B4-BE49-F238E27FC236}">
                <a16:creationId xmlns:a16="http://schemas.microsoft.com/office/drawing/2014/main" id="{036C8E7A-7443-2E9F-2EE1-AED83B479FF4}"/>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design and develop a prototype of an application which embeds their own analyses and algorithms.</a:t>
            </a:r>
          </a:p>
        </p:txBody>
      </p:sp>
      <p:sp>
        <p:nvSpPr>
          <p:cNvPr id="2" name="Google Shape;462;p48">
            <a:extLst>
              <a:ext uri="{FF2B5EF4-FFF2-40B4-BE49-F238E27FC236}">
                <a16:creationId xmlns:a16="http://schemas.microsoft.com/office/drawing/2014/main" id="{1DEDB8AB-16C1-CC59-705C-78CF6E4335D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t>Human-Centered AI</a:t>
            </a:r>
          </a:p>
        </p:txBody>
      </p:sp>
      <p:graphicFrame>
        <p:nvGraphicFramePr>
          <p:cNvPr id="3" name="Table 2">
            <a:extLst>
              <a:ext uri="{FF2B5EF4-FFF2-40B4-BE49-F238E27FC236}">
                <a16:creationId xmlns:a16="http://schemas.microsoft.com/office/drawing/2014/main" id="{CD42C8F7-0B6F-DE67-D9ED-1D63D1B0042C}"/>
              </a:ext>
            </a:extLst>
          </p:cNvPr>
          <p:cNvGraphicFramePr>
            <a:graphicFrameLocks noGrp="1"/>
          </p:cNvGraphicFramePr>
          <p:nvPr>
            <p:extLst>
              <p:ext uri="{D42A27DB-BD31-4B8C-83A1-F6EECF244321}">
                <p14:modId xmlns:p14="http://schemas.microsoft.com/office/powerpoint/2010/main" val="500687012"/>
              </p:ext>
            </p:extLst>
          </p:nvPr>
        </p:nvGraphicFramePr>
        <p:xfrm>
          <a:off x="0" y="1161885"/>
          <a:ext cx="9143999" cy="3981614"/>
        </p:xfrm>
        <a:graphic>
          <a:graphicData uri="http://schemas.openxmlformats.org/drawingml/2006/table">
            <a:tbl>
              <a:tblPr/>
              <a:tblGrid>
                <a:gridCol w="1335944">
                  <a:extLst>
                    <a:ext uri="{9D8B030D-6E8A-4147-A177-3AD203B41FA5}">
                      <a16:colId xmlns:a16="http://schemas.microsoft.com/office/drawing/2014/main" val="3277637275"/>
                    </a:ext>
                  </a:extLst>
                </a:gridCol>
                <a:gridCol w="1146385">
                  <a:extLst>
                    <a:ext uri="{9D8B030D-6E8A-4147-A177-3AD203B41FA5}">
                      <a16:colId xmlns:a16="http://schemas.microsoft.com/office/drawing/2014/main" val="2430507514"/>
                    </a:ext>
                  </a:extLst>
                </a:gridCol>
                <a:gridCol w="1453291">
                  <a:extLst>
                    <a:ext uri="{9D8B030D-6E8A-4147-A177-3AD203B41FA5}">
                      <a16:colId xmlns:a16="http://schemas.microsoft.com/office/drawing/2014/main" val="2130702622"/>
                    </a:ext>
                  </a:extLst>
                </a:gridCol>
                <a:gridCol w="1615771">
                  <a:extLst>
                    <a:ext uri="{9D8B030D-6E8A-4147-A177-3AD203B41FA5}">
                      <a16:colId xmlns:a16="http://schemas.microsoft.com/office/drawing/2014/main" val="838308344"/>
                    </a:ext>
                  </a:extLst>
                </a:gridCol>
                <a:gridCol w="1796304">
                  <a:extLst>
                    <a:ext uri="{9D8B030D-6E8A-4147-A177-3AD203B41FA5}">
                      <a16:colId xmlns:a16="http://schemas.microsoft.com/office/drawing/2014/main" val="1205685243"/>
                    </a:ext>
                  </a:extLst>
                </a:gridCol>
                <a:gridCol w="1796304">
                  <a:extLst>
                    <a:ext uri="{9D8B030D-6E8A-4147-A177-3AD203B41FA5}">
                      <a16:colId xmlns:a16="http://schemas.microsoft.com/office/drawing/2014/main" val="897386923"/>
                    </a:ext>
                  </a:extLst>
                </a:gridCol>
              </a:tblGrid>
              <a:tr h="1990807">
                <a:tc>
                  <a:txBody>
                    <a:bodyPr/>
                    <a:lstStyle/>
                    <a:p>
                      <a:pPr algn="l" fontAlgn="t"/>
                      <a:r>
                        <a:rPr lang="en-US" sz="700" b="0" i="0" u="none" strike="noStrike">
                          <a:solidFill>
                            <a:srgbClr val="000000"/>
                          </a:solidFill>
                          <a:effectLst/>
                          <a:highlight>
                            <a:srgbClr val="FBDAD7"/>
                          </a:highlight>
                          <a:latin typeface="Calibri" panose="020F0502020204030204" pitchFamily="34" charset="0"/>
                        </a:rPr>
                        <a:t>Not addressed this ILO in your project work. Your project work evidencing can include your Learning Log, Work Log, and supporting documents you submitted on the BrightSpace block assignment. In Section C of your Learning Log, include direct links to required files in your GitHub student repository or OneDrive rather than links to entire folders or the general repository.</a:t>
                      </a:r>
                    </a:p>
                  </a:txBody>
                  <a:tcPr marL="0" marR="0" marT="0" marB="0">
                    <a:lnL>
                      <a:noFill/>
                    </a:lnL>
                    <a:lnR>
                      <a:noFill/>
                    </a:lnR>
                    <a:lnT>
                      <a:noFill/>
                    </a:lnT>
                    <a:lnB>
                      <a:noFill/>
                    </a:lnB>
                    <a:solidFill>
                      <a:srgbClr val="FBDAD7"/>
                    </a:solidFill>
                  </a:tcPr>
                </a:tc>
                <a:tc>
                  <a:txBody>
                    <a:bodyPr/>
                    <a:lstStyle/>
                    <a:p>
                      <a:pPr algn="l" fontAlgn="t"/>
                      <a:r>
                        <a:rPr lang="en-US" sz="700" b="0" i="0" u="none" strike="noStrike" dirty="0">
                          <a:solidFill>
                            <a:srgbClr val="000000"/>
                          </a:solidFill>
                          <a:effectLst/>
                          <a:highlight>
                            <a:srgbClr val="FFE1CC"/>
                          </a:highlight>
                          <a:latin typeface="Calibri" panose="020F0502020204030204" pitchFamily="34" charset="0"/>
                        </a:rPr>
                        <a:t>The student develops a working wireframe prototype which embeds the image classification model. The wireframe prototype can be opened and tested in the editor. The application design is showcased in a demo video.</a:t>
                      </a:r>
                    </a:p>
                  </a:txBody>
                  <a:tcPr marL="0" marR="0" marT="0" marB="0">
                    <a:lnL>
                      <a:noFill/>
                    </a:lnL>
                    <a:lnR>
                      <a:noFill/>
                    </a:lnR>
                    <a:lnT>
                      <a:noFill/>
                    </a:lnT>
                    <a:lnB>
                      <a:noFill/>
                    </a:lnB>
                    <a:solidFill>
                      <a:srgbClr val="FFE1CC"/>
                    </a:solidFill>
                  </a:tcPr>
                </a:tc>
                <a:tc>
                  <a:txBody>
                    <a:bodyPr/>
                    <a:lstStyle/>
                    <a:p>
                      <a:pPr algn="l" fontAlgn="t"/>
                      <a:r>
                        <a:rPr lang="en-US" sz="700" b="0" i="0" u="none" strike="noStrike" dirty="0">
                          <a:solidFill>
                            <a:srgbClr val="000000"/>
                          </a:solidFill>
                          <a:effectLst/>
                          <a:highlight>
                            <a:srgbClr val="FEF2CD"/>
                          </a:highlight>
                          <a:latin typeface="Calibri" panose="020F0502020204030204" pitchFamily="34" charset="0"/>
                        </a:rPr>
                        <a:t>The student engages with the client; role assumed by lecturers and peers, and structurally records client feedback (in learning log) to guide and test the design of the wireframe prototype. And meeting all criteria in poor.</a:t>
                      </a:r>
                    </a:p>
                  </a:txBody>
                  <a:tcPr marL="0" marR="0" marT="0" marB="0">
                    <a:lnL>
                      <a:noFill/>
                    </a:lnL>
                    <a:lnR>
                      <a:noFill/>
                    </a:lnR>
                    <a:lnT>
                      <a:noFill/>
                    </a:lnT>
                    <a:lnB>
                      <a:noFill/>
                    </a:lnB>
                    <a:solidFill>
                      <a:srgbClr val="FEF2CD"/>
                    </a:solidFill>
                  </a:tcPr>
                </a:tc>
                <a:tc>
                  <a:txBody>
                    <a:bodyPr/>
                    <a:lstStyle/>
                    <a:p>
                      <a:pPr algn="l" fontAlgn="t"/>
                      <a:r>
                        <a:rPr lang="en-US" sz="700" b="0" i="0" u="none" strike="noStrike" dirty="0">
                          <a:solidFill>
                            <a:srgbClr val="000000"/>
                          </a:solidFill>
                          <a:effectLst/>
                          <a:highlight>
                            <a:srgbClr val="D1F1DA"/>
                          </a:highlight>
                          <a:latin typeface="Calibri" panose="020F0502020204030204" pitchFamily="34" charset="0"/>
                        </a:rPr>
                        <a:t>The student applies a suitable design process, conducts a user-test, and creates a wireframe prototype which they deliver with an interactive demo and understandable demo video to the client. And meeting all criteria in insufficient.</a:t>
                      </a:r>
                    </a:p>
                  </a:txBody>
                  <a:tcPr marL="0" marR="0" marT="0" marB="0">
                    <a:lnL>
                      <a:noFill/>
                    </a:lnL>
                    <a:lnR>
                      <a:noFill/>
                    </a:lnR>
                    <a:lnT>
                      <a:noFill/>
                    </a:lnT>
                    <a:lnB>
                      <a:noFill/>
                    </a:lnB>
                    <a:solidFill>
                      <a:srgbClr val="D1F1DA"/>
                    </a:solidFill>
                  </a:tcPr>
                </a:tc>
                <a:tc>
                  <a:txBody>
                    <a:bodyPr/>
                    <a:lstStyle/>
                    <a:p>
                      <a:pPr algn="l" rtl="0" fontAlgn="t"/>
                      <a:r>
                        <a:rPr lang="en-US" sz="700" b="0" i="0" u="none" strike="noStrike" dirty="0">
                          <a:solidFill>
                            <a:srgbClr val="000000"/>
                          </a:solidFill>
                          <a:effectLst/>
                          <a:highlight>
                            <a:srgbClr val="DAF1F3"/>
                          </a:highlight>
                          <a:latin typeface="Calibri" panose="020F0502020204030204" pitchFamily="34" charset="0"/>
                        </a:rPr>
                        <a:t>The student uses different testing methodologies and clearly incorporates the results in their UX design. The wireframe prototype demonstrates a compelling user experience to the client. And meeting all criteria in sufficient.</a:t>
                      </a:r>
                    </a:p>
                  </a:txBody>
                  <a:tcPr marL="0" marR="0" marT="0" marB="0">
                    <a:lnL>
                      <a:noFill/>
                    </a:lnL>
                    <a:lnR>
                      <a:noFill/>
                    </a:lnR>
                    <a:lnT>
                      <a:noFill/>
                    </a:lnT>
                    <a:lnB>
                      <a:noFill/>
                    </a:lnB>
                    <a:solidFill>
                      <a:srgbClr val="DAF1F3"/>
                    </a:solidFill>
                  </a:tcPr>
                </a:tc>
                <a:tc>
                  <a:txBody>
                    <a:bodyPr/>
                    <a:lstStyle/>
                    <a:p>
                      <a:pPr algn="l" fontAlgn="t"/>
                      <a:r>
                        <a:rPr lang="en-US" sz="700" b="0" i="0" u="none" strike="noStrike" dirty="0">
                          <a:solidFill>
                            <a:srgbClr val="000000"/>
                          </a:solidFill>
                          <a:effectLst/>
                          <a:highlight>
                            <a:srgbClr val="D9E7FD"/>
                          </a:highlight>
                          <a:latin typeface="Calibri" panose="020F0502020204030204" pitchFamily="34" charset="0"/>
                        </a:rPr>
                        <a:t>The student designs an wireframe prototype which adds value to fundamental processes of the user case. The wireframe prototype clearly incorporates practices of human-centered AI. And meeting all criteria in good.</a:t>
                      </a: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57369558"/>
                  </a:ext>
                </a:extLst>
              </a:tr>
              <a:tr h="1990807">
                <a:tc>
                  <a:txBody>
                    <a:bodyPr/>
                    <a:lstStyle/>
                    <a:p>
                      <a:pPr algn="l" fontAlgn="t"/>
                      <a:r>
                        <a:rPr lang="en-150" sz="700" b="0" i="0" u="none" strike="noStrike" dirty="0">
                          <a:solidFill>
                            <a:srgbClr val="000000"/>
                          </a:solidFill>
                          <a:effectLst/>
                          <a:highlight>
                            <a:srgbClr val="FBDAD7"/>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3"/>
                        </a:rPr>
                        <a:t>Presentation </a:t>
                      </a:r>
                      <a:r>
                        <a:rPr lang="en-US" sz="700" b="0" i="0" u="none" strike="noStrike" dirty="0">
                          <a:solidFill>
                            <a:srgbClr val="000000"/>
                          </a:solidFill>
                          <a:effectLst/>
                          <a:latin typeface="Calibri" panose="020F0502020204030204" pitchFamily="34" charset="0"/>
                        </a:rPr>
                        <a:t>, </a:t>
                      </a:r>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 </a:t>
                      </a:r>
                      <a:r>
                        <a:rPr lang="en-US" sz="700" dirty="0" err="1">
                          <a:highlight>
                            <a:srgbClr val="FBDAD7"/>
                          </a:highlight>
                          <a:hlinkClick r:id="rId5"/>
                        </a:rPr>
                        <a:t>Dataset_Block_C</a:t>
                      </a:r>
                      <a:r>
                        <a:rPr lang="en-US" sz="700" dirty="0">
                          <a:highlight>
                            <a:srgbClr val="FBDAD7"/>
                          </a:highlight>
                        </a:rPr>
                        <a:t>, </a:t>
                      </a:r>
                      <a:r>
                        <a:rPr lang="en-US" sz="700" dirty="0">
                          <a:hlinkClick r:id="rId6"/>
                        </a:rPr>
                        <a:t>Video</a:t>
                      </a:r>
                      <a:r>
                        <a:rPr lang="en-US" sz="700" dirty="0"/>
                        <a:t> ,  </a:t>
                      </a:r>
                    </a:p>
                    <a:p>
                      <a:pPr algn="l" fontAlgn="t"/>
                      <a:endParaRPr lang="en-150" sz="700" b="0" i="0" u="none" strike="noStrike" dirty="0">
                        <a:solidFill>
                          <a:srgbClr val="000000"/>
                        </a:solidFill>
                        <a:effectLst/>
                        <a:highlight>
                          <a:srgbClr val="FBDAD7"/>
                        </a:highlight>
                        <a:latin typeface="Calibri" panose="020F0502020204030204" pitchFamily="34" charset="0"/>
                      </a:endParaRPr>
                    </a:p>
                  </a:txBody>
                  <a:tcPr marL="0" marR="0" marT="0" marB="0">
                    <a:lnL>
                      <a:noFill/>
                    </a:lnL>
                    <a:lnR>
                      <a:noFill/>
                    </a:lnR>
                    <a:lnT>
                      <a:noFill/>
                    </a:lnT>
                    <a:lnB>
                      <a:noFill/>
                    </a:lnB>
                    <a:solidFill>
                      <a:srgbClr val="FBDAD7"/>
                    </a:solidFill>
                  </a:tcPr>
                </a:tc>
                <a:tc>
                  <a:txBody>
                    <a:bodyPr/>
                    <a:lstStyle/>
                    <a:p>
                      <a:pPr algn="l" fontAlgn="t"/>
                      <a:r>
                        <a:rPr lang="en-150" sz="700" b="0" i="0" u="none" strike="noStrike" dirty="0">
                          <a:solidFill>
                            <a:srgbClr val="000000"/>
                          </a:solidFill>
                          <a:effectLst/>
                          <a:highlight>
                            <a:srgbClr val="FFE1CC"/>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successfully met the requirements for Task 4.3 by developing a working wireframe prototype that embeds the image classification model. This prototype can be opened and tested directly in the editor. Additionally, I have showcased the application design in a demo video, ensuring all criteria have been fulfilled.</a:t>
                      </a:r>
                    </a:p>
                    <a:p>
                      <a:pPr algn="l"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 </a:t>
                      </a:r>
                      <a:r>
                        <a:rPr lang="en-US" sz="700" dirty="0">
                          <a:hlinkClick r:id="rId6"/>
                        </a:rPr>
                        <a:t>Video</a:t>
                      </a:r>
                      <a:endParaRPr lang="en-150" sz="700" b="0" i="0" u="none" strike="noStrike" dirty="0">
                        <a:solidFill>
                          <a:srgbClr val="000000"/>
                        </a:solidFill>
                        <a:effectLst/>
                        <a:highlight>
                          <a:srgbClr val="FFE1CC"/>
                        </a:highlight>
                        <a:latin typeface="Calibri" panose="020F0502020204030204" pitchFamily="34" charset="0"/>
                      </a:endParaRPr>
                    </a:p>
                  </a:txBody>
                  <a:tcPr marL="0" marR="0" marT="0" marB="0">
                    <a:lnL>
                      <a:noFill/>
                    </a:lnL>
                    <a:lnR>
                      <a:noFill/>
                    </a:lnR>
                    <a:lnT>
                      <a:noFill/>
                    </a:lnT>
                    <a:lnB>
                      <a:noFill/>
                    </a:lnB>
                    <a:solidFill>
                      <a:srgbClr val="FFE1CC"/>
                    </a:solidFill>
                  </a:tcPr>
                </a:tc>
                <a:tc>
                  <a:txBody>
                    <a:bodyPr/>
                    <a:lstStyle/>
                    <a:p>
                      <a:pPr algn="l" fontAlgn="t"/>
                      <a:r>
                        <a:rPr lang="en-150" sz="700" b="0" i="0" u="none" strike="noStrike" dirty="0">
                          <a:solidFill>
                            <a:srgbClr val="000000"/>
                          </a:solidFill>
                          <a:effectLst/>
                          <a:highlight>
                            <a:srgbClr val="FEF2CD"/>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actively engaged with the client, represented by lecturers and peers, throughout Task 4.1 and Task 4.2. During this process, I have systematically recorded client feedback in my learning log to guide and test the design of the wireframe prototype. Despite challenges, I have ensured that all criteria have been addressed</a:t>
                      </a:r>
                    </a:p>
                    <a:p>
                      <a:pPr algn="l"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 </a:t>
                      </a:r>
                      <a:endParaRPr lang="en-150" sz="700" b="0" i="0" u="none" strike="noStrike" dirty="0">
                        <a:solidFill>
                          <a:srgbClr val="000000"/>
                        </a:solidFill>
                        <a:effectLst/>
                        <a:highlight>
                          <a:srgbClr val="FEF2CD"/>
                        </a:highlight>
                        <a:latin typeface="Calibri" panose="020F0502020204030204" pitchFamily="34" charset="0"/>
                      </a:endParaRPr>
                    </a:p>
                  </a:txBody>
                  <a:tcPr marL="0" marR="0" marT="0" marB="0">
                    <a:lnL>
                      <a:noFill/>
                    </a:lnL>
                    <a:lnR>
                      <a:noFill/>
                    </a:lnR>
                    <a:lnT>
                      <a:noFill/>
                    </a:lnT>
                    <a:lnB>
                      <a:noFill/>
                    </a:lnB>
                    <a:solidFill>
                      <a:srgbClr val="FEF2CD"/>
                    </a:solidFill>
                  </a:tcPr>
                </a:tc>
                <a:tc>
                  <a:txBody>
                    <a:bodyPr/>
                    <a:lstStyle/>
                    <a:p>
                      <a:pPr algn="l" fontAlgn="t"/>
                      <a:endParaRPr lang="en-US" sz="700" b="0" i="0" u="none" strike="noStrike" dirty="0">
                        <a:solidFill>
                          <a:srgbClr val="000000"/>
                        </a:solidFill>
                        <a:effectLst/>
                        <a:latin typeface="Calibri" panose="020F0502020204030204" pitchFamily="34" charset="0"/>
                      </a:endParaRPr>
                    </a:p>
                    <a:p>
                      <a:pPr algn="l" fontAlgn="t"/>
                      <a:r>
                        <a:rPr lang="en-US" sz="700" b="0" i="0" u="none" strike="noStrike" dirty="0">
                          <a:solidFill>
                            <a:srgbClr val="000000"/>
                          </a:solidFill>
                          <a:effectLst/>
                          <a:latin typeface="Calibri" panose="020F0502020204030204" pitchFamily="34" charset="0"/>
                        </a:rPr>
                        <a:t>For Task 4.2, I have applied a suitable design process, conducted a user-test, and created a wireframe prototype.</a:t>
                      </a:r>
                      <a:br>
                        <a:rPr lang="en-US" sz="700" b="0" i="0" u="none" strike="noStrike" dirty="0">
                          <a:solidFill>
                            <a:srgbClr val="000000"/>
                          </a:solidFill>
                          <a:effectLst/>
                          <a:latin typeface="Calibri" panose="020F0502020204030204" pitchFamily="34" charset="0"/>
                        </a:rPr>
                      </a:br>
                      <a:r>
                        <a:rPr lang="en-US" sz="700" b="0" i="0" u="none" strike="noStrike" dirty="0">
                          <a:solidFill>
                            <a:srgbClr val="000000"/>
                          </a:solidFill>
                          <a:effectLst/>
                          <a:latin typeface="Calibri" panose="020F0502020204030204" pitchFamily="34" charset="0"/>
                        </a:rPr>
                        <a:t>(</a:t>
                      </a:r>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 </a:t>
                      </a:r>
                      <a:endParaRPr lang="en-150" sz="700" b="0" i="0" u="none" strike="noStrike" dirty="0">
                        <a:solidFill>
                          <a:srgbClr val="000000"/>
                        </a:solidFill>
                        <a:effectLst/>
                        <a:highlight>
                          <a:srgbClr val="D1F1DA"/>
                        </a:highlight>
                        <a:latin typeface="Calibri" panose="020F0502020204030204" pitchFamily="34" charset="0"/>
                      </a:endParaRPr>
                    </a:p>
                  </a:txBody>
                  <a:tcPr marL="0" marR="0" marT="0" marB="0">
                    <a:lnL>
                      <a:noFill/>
                    </a:lnL>
                    <a:lnR>
                      <a:noFill/>
                    </a:lnR>
                    <a:lnT>
                      <a:noFill/>
                    </a:lnT>
                    <a:lnB>
                      <a:noFill/>
                    </a:lnB>
                    <a:solidFill>
                      <a:srgbClr val="D1F1DA"/>
                    </a:solidFill>
                  </a:tcPr>
                </a:tc>
                <a:tc>
                  <a:txBody>
                    <a:bodyPr/>
                    <a:lstStyle/>
                    <a:p>
                      <a:pPr algn="l" rtl="0" fontAlgn="t"/>
                      <a:r>
                        <a:rPr lang="en-150" sz="700" b="0" i="0" u="none" strike="noStrike" dirty="0">
                          <a:solidFill>
                            <a:srgbClr val="000000"/>
                          </a:solidFill>
                          <a:effectLst/>
                          <a:highlight>
                            <a:srgbClr val="DAF1F3"/>
                          </a:highlight>
                          <a:latin typeface="Calibri" panose="020F0502020204030204" pitchFamily="34" charset="0"/>
                        </a:rPr>
                        <a:t> </a:t>
                      </a:r>
                      <a:r>
                        <a:rPr lang="en-US" sz="700" b="0" i="0" u="none" strike="noStrike" dirty="0">
                          <a:solidFill>
                            <a:srgbClr val="000000"/>
                          </a:solidFill>
                          <a:effectLst/>
                          <a:latin typeface="Calibri" panose="020F0502020204030204" pitchFamily="34" charset="0"/>
                        </a:rPr>
                        <a:t>I have successfully met all the criteria by employing various testing methodologies and integrating the results effectively into the UX design. The wireframe prototype delivers a compelling user experience to the client.</a:t>
                      </a:r>
                    </a:p>
                    <a:p>
                      <a:pPr algn="l" rtl="0"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DAF1F3"/>
                        </a:highlight>
                        <a:latin typeface="Calibri" panose="020F0502020204030204" pitchFamily="34" charset="0"/>
                      </a:endParaRPr>
                    </a:p>
                  </a:txBody>
                  <a:tcPr marL="0" marR="0" marT="0" marB="0">
                    <a:lnL>
                      <a:noFill/>
                    </a:lnL>
                    <a:lnR>
                      <a:noFill/>
                    </a:lnR>
                    <a:lnT>
                      <a:noFill/>
                    </a:lnT>
                    <a:lnB>
                      <a:noFill/>
                    </a:lnB>
                    <a:solidFill>
                      <a:srgbClr val="DAF1F3"/>
                    </a:solidFill>
                  </a:tcPr>
                </a:tc>
                <a:tc>
                  <a:txBody>
                    <a:bodyPr/>
                    <a:lstStyle/>
                    <a:p>
                      <a:pPr algn="l" fontAlgn="t"/>
                      <a:r>
                        <a:rPr lang="en-US" sz="700" b="0" i="0" u="none" strike="noStrike" dirty="0">
                          <a:solidFill>
                            <a:srgbClr val="000000"/>
                          </a:solidFill>
                          <a:effectLst/>
                          <a:latin typeface="Calibri" panose="020F0502020204030204" pitchFamily="34" charset="0"/>
                        </a:rPr>
                        <a:t>I have successfully designed a wireframe prototype that adds value to fundamental processes of the user case. The wireframe prototype clearly incorporates practices of human-centered AI, </a:t>
                      </a:r>
                    </a:p>
                    <a:p>
                      <a:pPr algn="l" fontAlgn="t"/>
                      <a:r>
                        <a:rPr lang="en-US" sz="700" b="0" i="0" u="none" strike="noStrike" dirty="0">
                          <a:solidFill>
                            <a:srgbClr val="000000"/>
                          </a:solidFill>
                          <a:effectLst/>
                          <a:latin typeface="Calibri" panose="020F0502020204030204" pitchFamily="34" charset="0"/>
                          <a:hlinkClick r:id="rId4"/>
                        </a:rPr>
                        <a:t>Creative Brief</a:t>
                      </a:r>
                      <a:r>
                        <a:rPr lang="en-US" sz="700" b="0" i="0" u="none" strike="noStrike" dirty="0">
                          <a:solidFill>
                            <a:srgbClr val="000000"/>
                          </a:solidFill>
                          <a:effectLst/>
                          <a:latin typeface="Calibri" panose="020F0502020204030204" pitchFamily="34" charset="0"/>
                        </a:rPr>
                        <a:t> </a:t>
                      </a:r>
                      <a:endParaRPr lang="en-150" sz="700" b="0" i="0" u="none" strike="noStrike" dirty="0">
                        <a:solidFill>
                          <a:srgbClr val="000000"/>
                        </a:solidFill>
                        <a:effectLst/>
                        <a:highlight>
                          <a:srgbClr val="D9E7FD"/>
                        </a:highlight>
                        <a:latin typeface="Calibri" panose="020F0502020204030204" pitchFamily="34" charset="0"/>
                      </a:endParaRPr>
                    </a:p>
                  </a:txBody>
                  <a:tcPr marL="0" marR="0" marT="0" marB="0">
                    <a:lnL>
                      <a:noFill/>
                    </a:lnL>
                    <a:lnR>
                      <a:noFill/>
                    </a:lnR>
                    <a:lnT>
                      <a:noFill/>
                    </a:lnT>
                    <a:lnB>
                      <a:noFill/>
                    </a:lnB>
                    <a:solidFill>
                      <a:srgbClr val="D9E7FD"/>
                    </a:solidFill>
                  </a:tcPr>
                </a:tc>
                <a:extLst>
                  <a:ext uri="{0D108BD9-81ED-4DB2-BD59-A6C34878D82A}">
                    <a16:rowId xmlns:a16="http://schemas.microsoft.com/office/drawing/2014/main" val="310871994"/>
                  </a:ext>
                </a:extLst>
              </a:tr>
            </a:tbl>
          </a:graphicData>
        </a:graphic>
      </p:graphicFrame>
      <p:pic>
        <p:nvPicPr>
          <p:cNvPr id="4" name="Picture 3">
            <a:extLst>
              <a:ext uri="{FF2B5EF4-FFF2-40B4-BE49-F238E27FC236}">
                <a16:creationId xmlns:a16="http://schemas.microsoft.com/office/drawing/2014/main" id="{A4AE0C59-D606-9888-408A-44731BB869F9}"/>
              </a:ext>
            </a:extLst>
          </p:cNvPr>
          <p:cNvPicPr>
            <a:picLocks noChangeAspect="1"/>
          </p:cNvPicPr>
          <p:nvPr/>
        </p:nvPicPr>
        <p:blipFill>
          <a:blip r:embed="rId7"/>
          <a:stretch>
            <a:fillRect/>
          </a:stretch>
        </p:blipFill>
        <p:spPr>
          <a:xfrm>
            <a:off x="0" y="1046061"/>
            <a:ext cx="9144000" cy="115824"/>
          </a:xfrm>
          <a:prstGeom prst="rect">
            <a:avLst/>
          </a:prstGeom>
        </p:spPr>
      </p:pic>
    </p:spTree>
    <p:extLst>
      <p:ext uri="{BB962C8B-B14F-4D97-AF65-F5344CB8AC3E}">
        <p14:creationId xmlns:p14="http://schemas.microsoft.com/office/powerpoint/2010/main" val="2864773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Medal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Going the extra mile!</a:t>
            </a:r>
            <a:endParaRPr dirty="0"/>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Put your evidence down here to receive a medal!</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Going the extra mile!</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Medal Challenges</a:t>
            </a:r>
            <a:endParaRPr lang="en-US" dirty="0"/>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D</a:t>
            </a:r>
            <a:endParaRPr sz="6000" dirty="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D</a:t>
            </a:r>
            <a:endParaRPr sz="40000" dirty="0">
              <a:solidFill>
                <a:srgbClr val="999999"/>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 Making a model that actually works and have good accuarcy </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most difficult challenges this block</a:t>
            </a:r>
            <a:endParaRPr sz="1400" b="1" dirty="0"/>
          </a:p>
          <a:p>
            <a:pPr marL="0" lvl="0" indent="0" algn="just" rtl="0">
              <a:spcBef>
                <a:spcPts val="800"/>
              </a:spcBef>
              <a:spcAft>
                <a:spcPts val="0"/>
              </a:spcAft>
              <a:buNone/>
            </a:pPr>
            <a:r>
              <a:rPr lang="en" dirty="0"/>
              <a:t>Managing the different kernels. Understanding convulation layers </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The most important lessons I learned</a:t>
            </a:r>
            <a:endParaRPr sz="1400" b="1" dirty="0"/>
          </a:p>
          <a:p>
            <a:pPr marL="0" lvl="0" indent="0" algn="just" rtl="0">
              <a:spcBef>
                <a:spcPts val="800"/>
              </a:spcBef>
              <a:spcAft>
                <a:spcPts val="800"/>
              </a:spcAft>
              <a:buNone/>
            </a:pPr>
            <a:r>
              <a:rPr lang="en" dirty="0"/>
              <a:t>Don’t give up w</a:t>
            </a:r>
            <a:r>
              <a:rPr lang="en-US" dirty="0"/>
              <a:t>he</a:t>
            </a:r>
            <a:r>
              <a:rPr lang="en" dirty="0"/>
              <a:t>n doing something for a long time just to stick with the plan for whole time </a:t>
            </a:r>
            <a:endParaRPr dirty="0"/>
          </a:p>
        </p:txBody>
      </p:sp>
      <p:sp>
        <p:nvSpPr>
          <p:cNvPr id="508" name="Google Shape;508;p53"/>
          <p:cNvSpPr txBox="1">
            <a:spLocks noGrp="1"/>
          </p:cNvSpPr>
          <p:nvPr>
            <p:ph type="title" idx="4"/>
          </p:nvPr>
        </p:nvSpPr>
        <p:spPr>
          <a:xfrm>
            <a:off x="-91848" y="96951"/>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6" name="Google Shape;516;p54"/>
          <p:cNvSpPr txBox="1">
            <a:spLocks noGrp="1"/>
          </p:cNvSpPr>
          <p:nvPr>
            <p:ph type="subTitle" idx="1"/>
          </p:nvPr>
        </p:nvSpPr>
        <p:spPr>
          <a:xfrm>
            <a:off x="182880" y="667512"/>
            <a:ext cx="4658061"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 on my self assessment	</a:t>
            </a:r>
            <a:endParaRPr b="0" i="1"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I did not do The Mlp from scratch and my grid cam did not work this are my main difficulties my grade will increase when I evidenced the challenges that I did.</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How I plan to improve next block</a:t>
            </a:r>
            <a:endParaRPr sz="1400" b="1" dirty="0"/>
          </a:p>
          <a:p>
            <a:pPr marL="0" lvl="0" indent="0" algn="just" rtl="0">
              <a:spcBef>
                <a:spcPts val="800"/>
              </a:spcBef>
              <a:spcAft>
                <a:spcPts val="800"/>
              </a:spcAft>
              <a:buNone/>
            </a:pPr>
            <a:r>
              <a:rPr lang="en" dirty="0"/>
              <a:t>I will try to work on my time manag</a:t>
            </a:r>
            <a:r>
              <a:rPr lang="en-US" dirty="0"/>
              <a:t>e</a:t>
            </a:r>
            <a:r>
              <a:rPr lang="en" dirty="0"/>
              <a:t>ment and </a:t>
            </a:r>
            <a:endParaRPr dirty="0"/>
          </a:p>
        </p:txBody>
      </p:sp>
      <p:sp>
        <p:nvSpPr>
          <p:cNvPr id="518" name="Google Shape;518;p54"/>
          <p:cNvSpPr txBox="1"/>
          <p:nvPr/>
        </p:nvSpPr>
        <p:spPr>
          <a:xfrm>
            <a:off x="7925428" y="791006"/>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7.6</a:t>
            </a:r>
            <a:endParaRPr sz="3600" b="1" dirty="0">
              <a:solidFill>
                <a:srgbClr val="434343"/>
              </a:solidFill>
              <a:latin typeface="Roboto"/>
              <a:ea typeface="Roboto"/>
              <a:cs typeface="Roboto"/>
              <a:sym typeface="Roboto"/>
            </a:endParaRPr>
          </a:p>
        </p:txBody>
      </p:sp>
      <p:sp>
        <p:nvSpPr>
          <p:cNvPr id="5" name="Google Shape;508;p53">
            <a:extLst>
              <a:ext uri="{FF2B5EF4-FFF2-40B4-BE49-F238E27FC236}">
                <a16:creationId xmlns:a16="http://schemas.microsoft.com/office/drawing/2014/main" id="{EAC66E3E-7997-3FB2-868E-2DAC206B613B}"/>
              </a:ext>
            </a:extLst>
          </p:cNvPr>
          <p:cNvSpPr txBox="1">
            <a:spLocks/>
          </p:cNvSpPr>
          <p:nvPr/>
        </p:nvSpPr>
        <p:spPr>
          <a:xfrm>
            <a:off x="-91848" y="96951"/>
            <a:ext cx="85154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000"/>
              <a:buFont typeface="Roboto Light"/>
              <a:buNone/>
              <a:defRPr sz="4800" b="0" i="0" u="none" strike="noStrike" cap="none">
                <a:solidFill>
                  <a:schemeClr val="lt1"/>
                </a:solidFill>
                <a:latin typeface="Roboto Light"/>
                <a:ea typeface="Roboto Light"/>
                <a:cs typeface="Roboto Light"/>
                <a:sym typeface="Roboto Light"/>
              </a:defRPr>
            </a:lvl1pPr>
            <a:lvl2pPr marR="0" lvl="1"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2pPr>
            <a:lvl3pPr marR="0" lvl="2"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3pPr>
            <a:lvl4pPr marR="0" lvl="3"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4pPr>
            <a:lvl5pPr marR="0" lvl="4"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5pPr>
            <a:lvl6pPr marR="0" lvl="5"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6pPr>
            <a:lvl7pPr marR="0" lvl="6"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7pPr>
            <a:lvl8pPr marR="0" lvl="7"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8pPr>
            <a:lvl9pPr marR="0" lvl="8"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9pPr>
          </a:lstStyle>
          <a:p>
            <a:endParaRPr lang="en"/>
          </a:p>
        </p:txBody>
      </p:sp>
      <p:sp>
        <p:nvSpPr>
          <p:cNvPr id="7" name="Google Shape;508;p53">
            <a:extLst>
              <a:ext uri="{FF2B5EF4-FFF2-40B4-BE49-F238E27FC236}">
                <a16:creationId xmlns:a16="http://schemas.microsoft.com/office/drawing/2014/main" id="{6ADF2B66-4C53-E1C0-7D9C-21EFEAFCBDB5}"/>
              </a:ext>
            </a:extLst>
          </p:cNvPr>
          <p:cNvSpPr txBox="1">
            <a:spLocks noGrp="1"/>
          </p:cNvSpPr>
          <p:nvPr>
            <p:ph type="title" idx="4"/>
          </p:nvPr>
        </p:nvSpPr>
        <p:spPr>
          <a:xfrm>
            <a:off x="-89467" y="49326"/>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
        <p:nvSpPr>
          <p:cNvPr id="3" name="TextBox 2">
            <a:extLst>
              <a:ext uri="{FF2B5EF4-FFF2-40B4-BE49-F238E27FC236}">
                <a16:creationId xmlns:a16="http://schemas.microsoft.com/office/drawing/2014/main" id="{23F86999-E1B5-A08D-9BB6-7F2086AFCE22}"/>
              </a:ext>
            </a:extLst>
          </p:cNvPr>
          <p:cNvSpPr txBox="1"/>
          <p:nvPr/>
        </p:nvSpPr>
        <p:spPr>
          <a:xfrm>
            <a:off x="6101910" y="714773"/>
            <a:ext cx="2664199" cy="307777"/>
          </a:xfrm>
          <a:prstGeom prst="rect">
            <a:avLst/>
          </a:prstGeom>
          <a:noFill/>
        </p:spPr>
        <p:txBody>
          <a:bodyPr wrap="square">
            <a:spAutoFit/>
          </a:bodyPr>
          <a:lstStyle/>
          <a:p>
            <a:pPr>
              <a:lnSpc>
                <a:spcPct val="104000"/>
              </a:lnSpc>
              <a:spcAft>
                <a:spcPts val="800"/>
              </a:spcAft>
              <a:buClr>
                <a:srgbClr val="FFFFFF"/>
              </a:buClr>
              <a:buSzPts val="1000"/>
            </a:pPr>
            <a:r>
              <a:rPr lang="en-US" b="1" dirty="0">
                <a:solidFill>
                  <a:srgbClr val="FFFFFF"/>
                </a:solidFill>
                <a:latin typeface="Roboto"/>
                <a:ea typeface="Roboto"/>
                <a:cs typeface="Roboto"/>
                <a:sym typeface="Roboto"/>
              </a:rPr>
              <a:t>My self assessment grade is 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A</a:t>
            </a:r>
            <a:endParaRPr sz="40000" dirty="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effectLst/>
                <a:latin typeface="Open Sans" panose="020B0606030504020204" pitchFamily="34" charset="0"/>
                <a:ea typeface="Open Sans" panose="020B0606030504020204" pitchFamily="34" charset="0"/>
                <a:cs typeface="Times New Roman" panose="02020603050405020304" pitchFamily="18" charset="0"/>
              </a:rPr>
              <a:t>Not relevant this block! Becomes relevant in Block D!</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B</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did you do?</a:t>
            </a:r>
            <a:endParaRPr dirty="0"/>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lgn="l" rtl="0">
              <a:spcBef>
                <a:spcPts val="0"/>
              </a:spcBef>
              <a:spcAft>
                <a:spcPts val="0"/>
              </a:spcAft>
              <a:buSzPts val="1000"/>
              <a:buNone/>
            </a:pPr>
            <a:r>
              <a:rPr lang="en" dirty="0"/>
              <a:t>- To acomplish all of my task on time </a:t>
            </a:r>
          </a:p>
          <a:p>
            <a:pPr marL="27940" lvl="0" indent="0" algn="l" rtl="0">
              <a:spcBef>
                <a:spcPts val="0"/>
              </a:spcBef>
              <a:spcAft>
                <a:spcPts val="0"/>
              </a:spcAft>
              <a:buSzPts val="1000"/>
              <a:buNone/>
            </a:pPr>
            <a:r>
              <a:rPr lang="en" dirty="0"/>
              <a:t>- understand what is the project for this Block.</a:t>
            </a:r>
            <a:br>
              <a:rPr lang="en" dirty="0"/>
            </a:br>
            <a:r>
              <a:rPr lang="en" dirty="0"/>
              <a:t>- To create my dataset. </a:t>
            </a:r>
          </a:p>
          <a:p>
            <a:pPr marL="27940" lvl="0" indent="0" algn="l" rtl="0">
              <a:spcBef>
                <a:spcPts val="0"/>
              </a:spcBef>
              <a:spcAft>
                <a:spcPts val="0"/>
              </a:spcAft>
              <a:buSzPts val="1000"/>
              <a:buNone/>
            </a:pPr>
            <a:r>
              <a:rPr lang="en" dirty="0"/>
              <a:t> </a:t>
            </a: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US" dirty="0"/>
              <a:t>A</a:t>
            </a:r>
            <a:r>
              <a:rPr lang="en" dirty="0"/>
              <a:t>complished: </a:t>
            </a:r>
          </a:p>
          <a:p>
            <a:pPr marL="199390" lvl="0" indent="-171450" algn="l" rtl="0">
              <a:spcBef>
                <a:spcPts val="0"/>
              </a:spcBef>
              <a:spcAft>
                <a:spcPts val="0"/>
              </a:spcAft>
              <a:buSzPts val="1000"/>
              <a:buFont typeface="Wingdings" panose="05000000000000000000" pitchFamily="2" charset="2"/>
              <a:buChar char="ü"/>
            </a:pPr>
            <a:r>
              <a:rPr lang="en" dirty="0"/>
              <a:t>- All of the quiz preparations</a:t>
            </a:r>
          </a:p>
          <a:p>
            <a:pPr marL="199390" lvl="0" indent="-171450" algn="l" rtl="0">
              <a:spcBef>
                <a:spcPts val="0"/>
              </a:spcBef>
              <a:spcAft>
                <a:spcPts val="0"/>
              </a:spcAft>
              <a:buSzPts val="1000"/>
              <a:buFont typeface="Wingdings" panose="05000000000000000000" pitchFamily="2" charset="2"/>
              <a:buChar char="ü"/>
            </a:pPr>
            <a:r>
              <a:rPr lang="en" dirty="0"/>
              <a:t>- Created the dataset</a:t>
            </a:r>
          </a:p>
          <a:p>
            <a:pPr marL="199390" lvl="0" indent="-171450" algn="l" rtl="0">
              <a:spcBef>
                <a:spcPts val="0"/>
              </a:spcBef>
              <a:spcAft>
                <a:spcPts val="0"/>
              </a:spcAft>
              <a:buSzPts val="1000"/>
              <a:buFont typeface="Wingdings" panose="05000000000000000000" pitchFamily="2" charset="2"/>
              <a:buChar char="ü"/>
            </a:pPr>
            <a:r>
              <a:rPr lang="en" dirty="0"/>
              <a:t>- Did my market research </a:t>
            </a:r>
          </a:p>
          <a:p>
            <a:pPr marL="199390" lvl="0" indent="-171450" algn="l" rtl="0">
              <a:spcBef>
                <a:spcPts val="0"/>
              </a:spcBef>
              <a:spcAft>
                <a:spcPts val="0"/>
              </a:spcAft>
              <a:buSzPts val="1000"/>
              <a:buFont typeface="Wingdings" panose="05000000000000000000" pitchFamily="2" charset="2"/>
              <a:buChar char="ü"/>
            </a:pPr>
            <a:r>
              <a:rPr lang="en" dirty="0"/>
              <a:t>- Started my Daps Diagram</a:t>
            </a:r>
          </a:p>
          <a:p>
            <a:pPr marL="27940" lvl="0" indent="0" algn="l" rtl="0">
              <a:spcBef>
                <a:spcPts val="0"/>
              </a:spcBef>
              <a:spcAft>
                <a:spcPts val="0"/>
              </a:spcAft>
              <a:buSzPts val="1000"/>
              <a:buNone/>
            </a:pPr>
            <a:endParaRPr lang="en" dirty="0"/>
          </a:p>
          <a:p>
            <a:pPr marL="27940" lvl="0" indent="0" algn="l" rtl="0">
              <a:spcBef>
                <a:spcPts val="0"/>
              </a:spcBef>
              <a:spcAft>
                <a:spcPts val="0"/>
              </a:spcAft>
              <a:buSzPts val="1000"/>
              <a:buNone/>
            </a:pPr>
            <a:r>
              <a:rPr lang="en" sz="1400" dirty="0"/>
              <a:t>Evidence:</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lgn="l" rtl="0">
              <a:spcBef>
                <a:spcPts val="0"/>
              </a:spcBef>
              <a:spcAft>
                <a:spcPts val="0"/>
              </a:spcAft>
              <a:buSzPts val="1000"/>
              <a:buNone/>
            </a:pPr>
            <a:r>
              <a:rPr lang="en" dirty="0"/>
              <a:t>The week went really well,but expect more from myself. Managed to do my dataset and Datalab Preparations. Create a dataset for my project and get a buisness value out of the idea.</a:t>
            </a:r>
            <a:endParaRPr dirty="0"/>
          </a:p>
          <a:p>
            <a:pPr marL="182880" lvl="0" indent="-154940" algn="l" rtl="0">
              <a:spcBef>
                <a:spcPts val="0"/>
              </a:spcBef>
              <a:spcAft>
                <a:spcPts val="0"/>
              </a:spcAft>
              <a:buSzPts val="1000"/>
              <a:buChar char="●"/>
            </a:pPr>
            <a:r>
              <a:rPr lang="en" dirty="0"/>
              <a:t>What went well? </a:t>
            </a:r>
          </a:p>
          <a:p>
            <a:pPr marL="27940" lvl="0" indent="0" algn="l" rtl="0">
              <a:spcBef>
                <a:spcPts val="0"/>
              </a:spcBef>
              <a:spcAft>
                <a:spcPts val="0"/>
              </a:spcAft>
              <a:buSzPts val="1000"/>
              <a:buNone/>
            </a:pPr>
            <a:r>
              <a:rPr lang="en" dirty="0"/>
              <a:t>Creating the dataset there was a lot of images for my idea. It was managable to create a dataset with more than 1000 images </a:t>
            </a:r>
            <a:endParaRPr dirty="0"/>
          </a:p>
          <a:p>
            <a:pPr marL="182880" lvl="0" indent="-154940" algn="l" rtl="0">
              <a:spcBef>
                <a:spcPts val="0"/>
              </a:spcBef>
              <a:spcAft>
                <a:spcPts val="0"/>
              </a:spcAft>
              <a:buSzPts val="1000"/>
              <a:buChar char="●"/>
            </a:pPr>
            <a:r>
              <a:rPr lang="en" dirty="0"/>
              <a:t>What didn’t go so well? </a:t>
            </a:r>
          </a:p>
          <a:p>
            <a:pPr marL="27940" lvl="0" indent="0" algn="l" rtl="0">
              <a:spcBef>
                <a:spcPts val="0"/>
              </a:spcBef>
              <a:spcAft>
                <a:spcPts val="0"/>
              </a:spcAft>
              <a:buSzPts val="1000"/>
              <a:buNone/>
            </a:pPr>
            <a:r>
              <a:rPr lang="en" dirty="0"/>
              <a:t>The thing that I didn’t do was the Daps Diagram. Got confused what was expected drom me to put in the KPI sections  </a:t>
            </a:r>
            <a:endParaRPr dirty="0"/>
          </a:p>
          <a:p>
            <a:pPr marL="182880" lvl="0" indent="-154940" algn="l" rtl="0">
              <a:spcBef>
                <a:spcPts val="0"/>
              </a:spcBef>
              <a:spcAft>
                <a:spcPts val="0"/>
              </a:spcAft>
              <a:buSzPts val="1000"/>
              <a:buChar char="●"/>
            </a:pPr>
            <a:r>
              <a:rPr lang="en" dirty="0"/>
              <a:t>What did you learn? </a:t>
            </a:r>
          </a:p>
          <a:p>
            <a:pPr marL="27940" lvl="0" indent="0" algn="l" rtl="0">
              <a:spcBef>
                <a:spcPts val="0"/>
              </a:spcBef>
              <a:spcAft>
                <a:spcPts val="0"/>
              </a:spcAft>
              <a:buSzPts val="1000"/>
              <a:buNone/>
            </a:pPr>
            <a:r>
              <a:rPr lang="en" dirty="0"/>
              <a:t>- I learned about my competion how to create a dataset for my project and what is the difference between equity and equality.</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27940" lvl="0" indent="0" algn="l" rtl="0">
              <a:spcBef>
                <a:spcPts val="0"/>
              </a:spcBef>
              <a:spcAft>
                <a:spcPts val="0"/>
              </a:spcAft>
              <a:buSzPts val="1000"/>
              <a:buNone/>
            </a:pPr>
            <a:r>
              <a:rPr lang="en" dirty="0"/>
              <a:t>- Start learning about deep learning </a:t>
            </a:r>
          </a:p>
          <a:p>
            <a:pPr marL="27940" lvl="0" indent="0" algn="l" rtl="0">
              <a:spcBef>
                <a:spcPts val="0"/>
              </a:spcBef>
              <a:spcAft>
                <a:spcPts val="0"/>
              </a:spcAft>
              <a:buSzPts val="1000"/>
              <a:buNone/>
            </a:pPr>
            <a:r>
              <a:rPr lang="en" dirty="0"/>
              <a:t>- </a:t>
            </a:r>
            <a:r>
              <a:rPr lang="en-US" dirty="0"/>
              <a:t>Finish</a:t>
            </a:r>
            <a:r>
              <a:rPr lang="en" dirty="0"/>
              <a:t> my market research </a:t>
            </a:r>
          </a:p>
          <a:p>
            <a:pPr marL="27940" lvl="0" indent="0" algn="l" rtl="0">
              <a:spcBef>
                <a:spcPts val="0"/>
              </a:spcBef>
              <a:spcAft>
                <a:spcPts val="0"/>
              </a:spcAft>
              <a:buSzPts val="1000"/>
              <a:buNone/>
            </a:pP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105B2FE-1DEA-A548-6914-1E5A81364357}"/>
              </a:ext>
            </a:extLst>
          </p:cNvPr>
          <p:cNvPicPr>
            <a:picLocks noChangeAspect="1"/>
          </p:cNvPicPr>
          <p:nvPr/>
        </p:nvPicPr>
        <p:blipFill>
          <a:blip r:embed="rId3"/>
          <a:stretch>
            <a:fillRect/>
          </a:stretch>
        </p:blipFill>
        <p:spPr>
          <a:xfrm>
            <a:off x="249294" y="3389586"/>
            <a:ext cx="4414146" cy="657141"/>
          </a:xfrm>
          <a:prstGeom prst="rect">
            <a:avLst/>
          </a:prstGeom>
        </p:spPr>
      </p:pic>
      <p:pic>
        <p:nvPicPr>
          <p:cNvPr id="5" name="Picture 4">
            <a:extLst>
              <a:ext uri="{FF2B5EF4-FFF2-40B4-BE49-F238E27FC236}">
                <a16:creationId xmlns:a16="http://schemas.microsoft.com/office/drawing/2014/main" id="{4B21C5E3-712C-EA44-A827-241026DE9D7D}"/>
              </a:ext>
            </a:extLst>
          </p:cNvPr>
          <p:cNvPicPr>
            <a:picLocks noChangeAspect="1"/>
          </p:cNvPicPr>
          <p:nvPr/>
        </p:nvPicPr>
        <p:blipFill>
          <a:blip r:embed="rId4"/>
          <a:stretch>
            <a:fillRect/>
          </a:stretch>
        </p:blipFill>
        <p:spPr>
          <a:xfrm>
            <a:off x="249294" y="4046727"/>
            <a:ext cx="4414146" cy="10414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indent="0">
              <a:spcBef>
                <a:spcPts val="800"/>
              </a:spcBef>
              <a:spcAft>
                <a:spcPts val="800"/>
              </a:spcAft>
              <a:buNone/>
            </a:pPr>
            <a:r>
              <a:rPr lang="en"/>
              <a:t>Response</a:t>
            </a:r>
            <a:r>
              <a:rPr lang="en-US" dirty="0"/>
              <a:t> to Feedback</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Log</a:t>
            </a:r>
            <a:endParaRPr dirty="0"/>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56540" lvl="0" indent="-228600" algn="l" rtl="0">
              <a:spcBef>
                <a:spcPts val="0"/>
              </a:spcBef>
              <a:spcAft>
                <a:spcPts val="0"/>
              </a:spcAft>
              <a:buSzPts val="1000"/>
              <a:buFont typeface="+mj-lt"/>
              <a:buAutoNum type="arabicPeriod"/>
            </a:pPr>
            <a:r>
              <a:rPr lang="en" dirty="0"/>
              <a:t>- To create my dataset </a:t>
            </a:r>
          </a:p>
          <a:p>
            <a:pPr marL="256540" lvl="0" indent="-228600" algn="l" rtl="0">
              <a:spcBef>
                <a:spcPts val="0"/>
              </a:spcBef>
              <a:spcAft>
                <a:spcPts val="0"/>
              </a:spcAft>
              <a:buSzPts val="1000"/>
              <a:buFont typeface="+mj-lt"/>
              <a:buAutoNum type="arabicPeriod"/>
            </a:pPr>
            <a:r>
              <a:rPr lang="en" dirty="0"/>
              <a:t>- To improve my Programming skill more specifically to understand how to build a simple neuron network model. </a:t>
            </a:r>
          </a:p>
          <a:p>
            <a:pPr marL="256540" lvl="0" indent="-228600" algn="l" rtl="0">
              <a:spcBef>
                <a:spcPts val="0"/>
              </a:spcBef>
              <a:spcAft>
                <a:spcPts val="0"/>
              </a:spcAft>
              <a:buSzPts val="1000"/>
              <a:buFont typeface="+mj-lt"/>
              <a:buAutoNum type="arabicPeriod"/>
            </a:pPr>
            <a:r>
              <a:rPr lang="en" dirty="0"/>
              <a:t>- Finish all of the work and be on time to no fall behind.</a:t>
            </a:r>
            <a:endParaRPr dirty="0"/>
          </a:p>
          <a:p>
            <a:pPr marL="182880" lvl="0" indent="-154940" algn="l" rtl="0">
              <a:spcBef>
                <a:spcPts val="0"/>
              </a:spcBef>
              <a:spcAft>
                <a:spcPts val="0"/>
              </a:spcAft>
              <a:buSzPts val="1000"/>
              <a:buChar char="●"/>
            </a:pPr>
            <a:r>
              <a:rPr lang="en" dirty="0"/>
              <a:t>What have you actually been able to do? </a:t>
            </a:r>
          </a:p>
          <a:p>
            <a:pPr marL="199390" lvl="0" indent="-171450" algn="l" rtl="0">
              <a:spcBef>
                <a:spcPts val="0"/>
              </a:spcBef>
              <a:spcAft>
                <a:spcPts val="0"/>
              </a:spcAft>
              <a:buSzPts val="1000"/>
              <a:buFont typeface="Wingdings" panose="05000000000000000000" pitchFamily="2" charset="2"/>
              <a:buChar char="ü"/>
            </a:pPr>
            <a:r>
              <a:rPr lang="en" dirty="0"/>
              <a:t>- Created my dataset (using image scrapper) </a:t>
            </a:r>
          </a:p>
          <a:p>
            <a:pPr marL="199390" lvl="0" indent="-171450" algn="l" rtl="0">
              <a:spcBef>
                <a:spcPts val="0"/>
              </a:spcBef>
              <a:spcAft>
                <a:spcPts val="0"/>
              </a:spcAft>
              <a:buSzPts val="1000"/>
              <a:buFont typeface="Wingdings" panose="05000000000000000000" pitchFamily="2" charset="2"/>
              <a:buChar char="ü"/>
            </a:pPr>
            <a:r>
              <a:rPr lang="en" dirty="0"/>
              <a:t>- Finished every quiz on time </a:t>
            </a:r>
          </a:p>
          <a:p>
            <a:pPr marL="199390" lvl="0" indent="-171450" algn="l" rtl="0">
              <a:spcBef>
                <a:spcPts val="0"/>
              </a:spcBef>
              <a:spcAft>
                <a:spcPts val="0"/>
              </a:spcAft>
              <a:buSzPts val="1000"/>
              <a:buFont typeface="Wingdings" panose="05000000000000000000" pitchFamily="2" charset="2"/>
              <a:buChar char="ü"/>
            </a:pPr>
            <a:r>
              <a:rPr lang="en" dirty="0"/>
              <a:t>- Understood how to build a simple MLP with Keras  </a:t>
            </a:r>
          </a:p>
          <a:p>
            <a:pPr marL="199390" lvl="0" indent="-171450" algn="l" rtl="0">
              <a:spcBef>
                <a:spcPts val="0"/>
              </a:spcBef>
              <a:spcAft>
                <a:spcPts val="0"/>
              </a:spcAft>
              <a:buSzPts val="1000"/>
              <a:buFont typeface="Wingdings" panose="05000000000000000000" pitchFamily="2" charset="2"/>
              <a:buChar char="ü"/>
            </a:pPr>
            <a:endParaRPr dirty="0"/>
          </a:p>
          <a:p>
            <a:pPr marL="182880" lvl="0" indent="-154940" algn="l" rtl="0">
              <a:spcBef>
                <a:spcPts val="0"/>
              </a:spcBef>
              <a:spcAft>
                <a:spcPts val="0"/>
              </a:spcAft>
              <a:buSzPts val="1000"/>
              <a:buChar char="●"/>
            </a:pPr>
            <a:r>
              <a:rPr lang="en" sz="1600" dirty="0"/>
              <a:t>Evidence:</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US" dirty="0">
                <a:hlinkClick r:id="rId3"/>
              </a:rPr>
              <a:t>https://github.com/BredaUniversityADSAI/2023-24c-fai1-adsai-PetarPaskalev232725/blob/main/Deliverables/Week_2/W2-DL1-MLP-Student-Notebook.ipynb</a:t>
            </a:r>
            <a:r>
              <a:rPr lang="en" dirty="0"/>
              <a:t> </a:t>
            </a:r>
          </a:p>
          <a:p>
            <a:pPr marL="182880" lvl="0" indent="-154940" algn="l" rtl="0">
              <a:spcBef>
                <a:spcPts val="0"/>
              </a:spcBef>
              <a:spcAft>
                <a:spcPts val="0"/>
              </a:spcAft>
              <a:buSzPts val="1000"/>
              <a:buChar char="●"/>
            </a:pPr>
            <a:r>
              <a:rPr lang="en-US" dirty="0">
                <a:hlinkClick r:id="rId4"/>
              </a:rPr>
              <a:t>https://github.com/BredaUniversityADSAI/2023-24c-fai1-adsai-PetarPaskalev232725/blob/main/W2-DatalabPrep1.ipynb</a:t>
            </a:r>
            <a:r>
              <a:rPr lang="en" dirty="0"/>
              <a:t> </a:t>
            </a:r>
            <a:endParaRPr dirty="0"/>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lgn="l" rtl="0">
              <a:spcBef>
                <a:spcPts val="0"/>
              </a:spcBef>
              <a:spcAft>
                <a:spcPts val="0"/>
              </a:spcAft>
              <a:buSzPts val="1000"/>
              <a:buNone/>
            </a:pPr>
            <a:r>
              <a:rPr lang="en-US" dirty="0"/>
              <a:t>The week went really well. Managed to do the Multilayer </a:t>
            </a:r>
            <a:r>
              <a:rPr lang="en-US" dirty="0" err="1"/>
              <a:t>Perceptons</a:t>
            </a:r>
            <a:r>
              <a:rPr lang="en-US" dirty="0"/>
              <a:t>.</a:t>
            </a:r>
          </a:p>
          <a:p>
            <a:pPr marL="27940" lvl="0" indent="0" algn="l" rtl="0">
              <a:spcBef>
                <a:spcPts val="0"/>
              </a:spcBef>
              <a:spcAft>
                <a:spcPts val="0"/>
              </a:spcAft>
              <a:buSzPts val="1000"/>
              <a:buNone/>
            </a:pPr>
            <a:r>
              <a:rPr lang="en-US" dirty="0"/>
              <a:t>Did the practical assignment and didn’t have any problem with the quizzes or with overwork.</a:t>
            </a:r>
          </a:p>
          <a:p>
            <a:pPr marL="199390" lvl="0" indent="-171450" algn="l" rtl="0">
              <a:spcBef>
                <a:spcPts val="0"/>
              </a:spcBef>
              <a:spcAft>
                <a:spcPts val="0"/>
              </a:spcAft>
              <a:buSzPts val="1000"/>
              <a:buFont typeface="Wingdings" panose="05000000000000000000" pitchFamily="2" charset="2"/>
              <a:buChar char="ü"/>
            </a:pPr>
            <a:endParaRPr dirty="0"/>
          </a:p>
          <a:p>
            <a:pPr marL="182880" lvl="0" indent="-154940" algn="l" rtl="0">
              <a:spcBef>
                <a:spcPts val="0"/>
              </a:spcBef>
              <a:spcAft>
                <a:spcPts val="0"/>
              </a:spcAft>
              <a:buSzPts val="1000"/>
              <a:buChar char="●"/>
            </a:pPr>
            <a:r>
              <a:rPr lang="en" dirty="0"/>
              <a:t>What went well? </a:t>
            </a:r>
          </a:p>
          <a:p>
            <a:pPr marL="199390" lvl="0" indent="-171450" algn="l" rtl="0">
              <a:spcBef>
                <a:spcPts val="0"/>
              </a:spcBef>
              <a:spcAft>
                <a:spcPts val="0"/>
              </a:spcAft>
              <a:buSzPts val="1000"/>
              <a:buFontTx/>
              <a:buChar char="-"/>
            </a:pPr>
            <a:r>
              <a:rPr lang="en" dirty="0"/>
              <a:t>Making the dataset was not really that difficult. Didn’t understand  at the beg</a:t>
            </a:r>
            <a:r>
              <a:rPr lang="en-US" dirty="0"/>
              <a:t>in</a:t>
            </a:r>
            <a:r>
              <a:rPr lang="en" dirty="0"/>
              <a:t>ning if I need to create with code or do with manually.</a:t>
            </a:r>
            <a:endParaRPr dirty="0"/>
          </a:p>
          <a:p>
            <a:pPr marL="182880" lvl="0" indent="-154940" algn="l" rtl="0">
              <a:spcBef>
                <a:spcPts val="0"/>
              </a:spcBef>
              <a:spcAft>
                <a:spcPts val="0"/>
              </a:spcAft>
              <a:buSzPts val="1000"/>
              <a:buChar char="●"/>
            </a:pPr>
            <a:r>
              <a:rPr lang="en" dirty="0"/>
              <a:t>What didn’t go so well? </a:t>
            </a:r>
          </a:p>
          <a:p>
            <a:pPr marL="27940" lvl="0" indent="0" algn="l" rtl="0">
              <a:spcBef>
                <a:spcPts val="0"/>
              </a:spcBef>
              <a:spcAft>
                <a:spcPts val="0"/>
              </a:spcAft>
              <a:buSzPts val="1000"/>
              <a:buNone/>
            </a:pPr>
            <a:r>
              <a:rPr lang="en" dirty="0"/>
              <a:t>- Everything this week was acording to the plan did all of the quizes and practical assignements on time. </a:t>
            </a:r>
            <a:endParaRPr dirty="0"/>
          </a:p>
          <a:p>
            <a:pPr marL="182880" lvl="0" indent="-154940" algn="l" rtl="0">
              <a:spcBef>
                <a:spcPts val="0"/>
              </a:spcBef>
              <a:spcAft>
                <a:spcPts val="0"/>
              </a:spcAft>
              <a:buSzPts val="1000"/>
              <a:buChar char="●"/>
            </a:pPr>
            <a:r>
              <a:rPr lang="en" dirty="0"/>
              <a:t>What did you learn? </a:t>
            </a:r>
          </a:p>
          <a:p>
            <a:pPr marL="27940" lvl="0" indent="0" algn="l" rtl="0">
              <a:spcBef>
                <a:spcPts val="0"/>
              </a:spcBef>
              <a:spcAft>
                <a:spcPts val="0"/>
              </a:spcAft>
              <a:buSzPts val="1000"/>
              <a:buNone/>
            </a:pPr>
            <a:r>
              <a:rPr lang="en" dirty="0"/>
              <a:t>I learned the basic of keras and deep learing and how to make a simple MLP model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99390" lvl="0" indent="-171450" algn="l" rtl="0">
              <a:spcBef>
                <a:spcPts val="0"/>
              </a:spcBef>
              <a:spcAft>
                <a:spcPts val="0"/>
              </a:spcAft>
              <a:buSzPts val="1000"/>
              <a:buFont typeface="Wingdings" panose="05000000000000000000" pitchFamily="2" charset="2"/>
              <a:buChar char="Ø"/>
            </a:pPr>
            <a:r>
              <a:rPr lang="en" dirty="0"/>
              <a:t>Do all of my task on time</a:t>
            </a:r>
          </a:p>
          <a:p>
            <a:pPr marL="199390" lvl="0" indent="-171450" algn="l" rtl="0">
              <a:spcBef>
                <a:spcPts val="0"/>
              </a:spcBef>
              <a:spcAft>
                <a:spcPts val="0"/>
              </a:spcAft>
              <a:buSzPts val="1000"/>
              <a:buFont typeface="Wingdings" panose="05000000000000000000" pitchFamily="2" charset="2"/>
              <a:buChar char="Ø"/>
            </a:pPr>
            <a:r>
              <a:rPr lang="en" dirty="0"/>
              <a:t>Improve my phyton and keras skills with more training </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a:t>
            </a:r>
            <a:endParaRPr dirty="0"/>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B18D0EA-C222-3C35-C19B-A70BA87263AE}"/>
              </a:ext>
            </a:extLst>
          </p:cNvPr>
          <p:cNvPicPr>
            <a:picLocks noChangeAspect="1"/>
          </p:cNvPicPr>
          <p:nvPr/>
        </p:nvPicPr>
        <p:blipFill>
          <a:blip r:embed="rId5"/>
          <a:stretch>
            <a:fillRect/>
          </a:stretch>
        </p:blipFill>
        <p:spPr>
          <a:xfrm>
            <a:off x="4333937" y="4384548"/>
            <a:ext cx="4718563" cy="7254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Feedback</a:t>
            </a:r>
            <a:endParaRPr dirty="0"/>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[Mentor]</a:t>
            </a:r>
            <a:r>
              <a:rPr lang="en" dirty="0"/>
              <a:t> Feedback</a:t>
            </a:r>
            <a:endParaRPr dirty="0"/>
          </a:p>
          <a:p>
            <a:pPr marL="0" lvl="0" indent="0" algn="l" rtl="0">
              <a:spcBef>
                <a:spcPts val="800"/>
              </a:spcBef>
              <a:spcAft>
                <a:spcPts val="800"/>
              </a:spcAft>
              <a:buNone/>
            </a:pPr>
            <a:r>
              <a:rPr lang="en" dirty="0"/>
              <a:t>Response: </a:t>
            </a:r>
          </a:p>
          <a:p>
            <a:pPr marL="0" lvl="0" indent="0" algn="l" rtl="0">
              <a:spcBef>
                <a:spcPts val="800"/>
              </a:spcBef>
              <a:spcAft>
                <a:spcPts val="800"/>
              </a:spcAft>
              <a:buNone/>
            </a:pPr>
            <a:r>
              <a:rPr lang="en" dirty="0"/>
              <a:t>Make the dataset accordingly to the Datalabtask 2.1. Make the ressubmission for Block_A and Block_B. Till the end of this block.</a:t>
            </a:r>
          </a:p>
          <a:p>
            <a:pPr marL="0" lvl="0" indent="0" algn="l" rtl="0">
              <a:spcBef>
                <a:spcPts val="800"/>
              </a:spcBef>
              <a:spcAft>
                <a:spcPts val="800"/>
              </a:spcAft>
              <a:buNone/>
            </a:pPr>
            <a:endParaRPr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4" ma:contentTypeDescription="Create a new document." ma:contentTypeScope="" ma:versionID="d1414ec7071dd118dd6e0a03231a539a">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3eef441954570387784f88d2d7e788f7"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E20FF417-4896-4620-86CC-422F0B618E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fc3e4c-b146-46b8-8a52-78ced9164e87"/>
    <ds:schemaRef ds:uri="35914ba8-9e4a-4224-9594-5062124be8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67B86F-F5BB-4BE6-9A37-0E19E53CB68B}">
  <ds:schemaRefs>
    <ds:schemaRef ds:uri="04457b0b-0490-4995-8f27-e0b7141e578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c152f6e4-8646-42a0-bdef-6957e39d6540"/>
    <ds:schemaRef ds:uri="bd38d267-56bb-4e22-b975-199a06fd69fa"/>
    <ds:schemaRef ds:uri="d8c712e5-67fc-4595-93cb-a4164dd8eff3"/>
    <ds:schemaRef ds:uri="e531028b-e095-4ef4-acdf-5a82e8f269f9"/>
    <ds:schemaRef ds:uri="35914ba8-9e4a-4224-9594-5062124be8f1"/>
    <ds:schemaRef ds:uri="cafc3e4c-b146-46b8-8a52-78ced9164e87"/>
  </ds:schemaRefs>
</ds:datastoreItem>
</file>

<file path=docProps/app.xml><?xml version="1.0" encoding="utf-8"?>
<Properties xmlns="http://schemas.openxmlformats.org/officeDocument/2006/extended-properties" xmlns:vt="http://schemas.openxmlformats.org/officeDocument/2006/docPropsVTypes">
  <TotalTime>10158</TotalTime>
  <Words>6942</Words>
  <Application>Microsoft Office PowerPoint</Application>
  <PresentationFormat>On-screen Show (16:9)</PresentationFormat>
  <Paragraphs>539</Paragraphs>
  <Slides>39</Slides>
  <Notes>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Roboto Light</vt:lpstr>
      <vt:lpstr>Roboto</vt:lpstr>
      <vt:lpstr>Open Sans</vt:lpstr>
      <vt:lpstr>Calibri</vt:lpstr>
      <vt:lpstr>Segoe UI</vt:lpstr>
      <vt:lpstr>Roboto Thin</vt:lpstr>
      <vt:lpstr>Arial</vt:lpstr>
      <vt:lpstr>Proxima Nova</vt:lpstr>
      <vt:lpstr>Helvetica Neue</vt:lpstr>
      <vt:lpstr>Wingdings</vt:lpstr>
      <vt:lpstr>Lato</vt:lpstr>
      <vt:lpstr>BUAS Gameday</vt:lpstr>
      <vt:lpstr>«Petar Paskalev» «232725» «YEAR_1_Block_C»</vt:lpstr>
      <vt:lpstr>How To Use This Template</vt:lpstr>
      <vt:lpstr>Learning Log Structure   Section A Starting this block Goals  Section B Week log section  Section C ILO section  Section D Block reflection</vt:lpstr>
      <vt:lpstr>Section A</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FeedbackElavendan Rajendran</vt:lpstr>
      <vt:lpstr>Week 7 - Log</vt:lpstr>
      <vt:lpstr>Week 7 - Feedback</vt:lpstr>
      <vt:lpstr>Week 8 - Log</vt:lpstr>
      <vt:lpstr>Week 8 - Feedback</vt:lpstr>
      <vt:lpstr>Section C</vt:lpstr>
      <vt:lpstr>ILO 1</vt:lpstr>
      <vt:lpstr>ILO 1</vt:lpstr>
      <vt:lpstr>ILO 2</vt:lpstr>
      <vt:lpstr>ILO 2</vt:lpstr>
      <vt:lpstr>ILO 3</vt:lpstr>
      <vt:lpstr>ILO 3</vt:lpstr>
      <vt:lpstr>ILO 4</vt:lpstr>
      <vt:lpstr>ILO 4</vt:lpstr>
      <vt:lpstr>ILO 5</vt:lpstr>
      <vt:lpstr>ILO 5</vt:lpstr>
      <vt:lpstr>ILO 6</vt:lpstr>
      <vt:lpstr>ILO 6</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Bram Heijligers</dc:creator>
  <cp:lastModifiedBy>Paskalev, Petar (232725)</cp:lastModifiedBy>
  <cp:revision>86</cp:revision>
  <dcterms:modified xsi:type="dcterms:W3CDTF">2024-04-12T13:49:08Z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